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9"/>
  </p:notesMasterIdLst>
  <p:sldIdLst>
    <p:sldId id="314" r:id="rId3"/>
    <p:sldId id="322" r:id="rId4"/>
    <p:sldId id="326" r:id="rId5"/>
    <p:sldId id="365" r:id="rId6"/>
    <p:sldId id="316" r:id="rId7"/>
    <p:sldId id="351" r:id="rId8"/>
    <p:sldId id="318" r:id="rId9"/>
    <p:sldId id="347" r:id="rId10"/>
    <p:sldId id="378" r:id="rId11"/>
    <p:sldId id="377" r:id="rId12"/>
    <p:sldId id="370" r:id="rId13"/>
    <p:sldId id="321" r:id="rId14"/>
    <p:sldId id="358" r:id="rId15"/>
    <p:sldId id="379" r:id="rId16"/>
    <p:sldId id="381" r:id="rId17"/>
    <p:sldId id="380" r:id="rId18"/>
    <p:sldId id="360" r:id="rId19"/>
    <p:sldId id="319" r:id="rId20"/>
    <p:sldId id="350" r:id="rId21"/>
    <p:sldId id="320" r:id="rId22"/>
    <p:sldId id="340" r:id="rId23"/>
    <p:sldId id="345" r:id="rId24"/>
    <p:sldId id="382" r:id="rId25"/>
    <p:sldId id="328" r:id="rId26"/>
    <p:sldId id="373" r:id="rId27"/>
    <p:sldId id="376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9625"/>
    <a:srgbClr val="873DAB"/>
    <a:srgbClr val="EBBEEC"/>
    <a:srgbClr val="B284C6"/>
    <a:srgbClr val="F55D61"/>
    <a:srgbClr val="F77D80"/>
    <a:srgbClr val="5D3470"/>
    <a:srgbClr val="B54FE3"/>
    <a:srgbClr val="5858AC"/>
    <a:srgbClr val="2280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71" d="100"/>
          <a:sy n="71" d="100"/>
        </p:scale>
        <p:origin x="-660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32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A8E515-1D83-45CA-9EF7-7F2F2AA25B19}" type="datetimeFigureOut">
              <a:rPr lang="zh-CN" altLang="en-US" smtClean="0"/>
              <a:t>2022/8/3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DC8D93-7C4A-4CC4-847F-ABBCDE03DE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152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419FD-3AF8-44A1-9F4A-FF8333D0E094}" type="datetime1">
              <a:rPr lang="zh-CN" altLang="en-US" smtClean="0"/>
              <a:t>2022/8/3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8F65C-32B6-44AD-B5C6-741E2EBC8C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931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B588F-EE56-4D89-BFC8-EA2C0D432A04}" type="datetime1">
              <a:rPr lang="zh-CN" altLang="en-US" smtClean="0"/>
              <a:t>2022/8/3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8F65C-32B6-44AD-B5C6-741E2EBC8C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418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713D8-30AF-42AF-A04B-47019CB7F038}" type="datetime1">
              <a:rPr lang="zh-CN" altLang="en-US" smtClean="0"/>
              <a:t>2022/8/3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8F65C-32B6-44AD-B5C6-741E2EBC8C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0089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DD57-4F60-4CBE-BE7D-104E160654D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2022/8/3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8F65C-32B6-44AD-B5C6-741E2EBC8CA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4868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DD57-4F60-4CBE-BE7D-104E160654D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2022/8/3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8F65C-32B6-44AD-B5C6-741E2EBC8CA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739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DD57-4F60-4CBE-BE7D-104E160654D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2022/8/3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8F65C-32B6-44AD-B5C6-741E2EBC8CA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9927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DD57-4F60-4CBE-BE7D-104E160654D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2022/8/3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8F65C-32B6-44AD-B5C6-741E2EBC8CA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7214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DD57-4F60-4CBE-BE7D-104E160654D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2022/8/3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8F65C-32B6-44AD-B5C6-741E2EBC8CA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8072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DD57-4F60-4CBE-BE7D-104E160654D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2022/8/3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8F65C-32B6-44AD-B5C6-741E2EBC8CA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0262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DD57-4F60-4CBE-BE7D-104E160654D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2022/8/3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8F65C-32B6-44AD-B5C6-741E2EBC8CA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3080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DD57-4F60-4CBE-BE7D-104E160654D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2022/8/3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8F65C-32B6-44AD-B5C6-741E2EBC8CA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924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80717-64CC-410A-84FB-7EC11641E727}" type="datetime1">
              <a:rPr lang="zh-CN" altLang="en-US" smtClean="0"/>
              <a:t>2022/8/3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8F65C-32B6-44AD-B5C6-741E2EBC8C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335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DD57-4F60-4CBE-BE7D-104E160654D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2022/8/3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8F65C-32B6-44AD-B5C6-741E2EBC8CA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1605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DD57-4F60-4CBE-BE7D-104E160654D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2022/8/3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8F65C-32B6-44AD-B5C6-741E2EBC8CA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9842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DD57-4F60-4CBE-BE7D-104E160654D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2022/8/3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8F65C-32B6-44AD-B5C6-741E2EBC8CA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224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3CA05-CFFF-4B6C-8257-3528AA47CF43}" type="datetime1">
              <a:rPr lang="zh-CN" altLang="en-US" smtClean="0"/>
              <a:t>2022/8/3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8F65C-32B6-44AD-B5C6-741E2EBC8C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675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03752-525F-40A4-B54F-B16DEFA11E59}" type="datetime1">
              <a:rPr lang="zh-CN" altLang="en-US" smtClean="0"/>
              <a:t>2022/8/3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8F65C-32B6-44AD-B5C6-741E2EBC8C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166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F48F4-74DB-441D-960D-5EF988F40EFD}" type="datetime1">
              <a:rPr lang="zh-CN" altLang="en-US" smtClean="0"/>
              <a:t>2022/8/3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8F65C-32B6-44AD-B5C6-741E2EBC8C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410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74425-CD90-4EFA-8A02-BD626460A8B4}" type="datetime1">
              <a:rPr lang="zh-CN" altLang="en-US" smtClean="0"/>
              <a:t>2022/8/3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8F65C-32B6-44AD-B5C6-741E2EBC8C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135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3D833-1A14-4B60-8866-05527F4E43FF}" type="datetime1">
              <a:rPr lang="zh-CN" altLang="en-US" smtClean="0"/>
              <a:t>2022/8/3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8F65C-32B6-44AD-B5C6-741E2EBC8C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004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686DD-F343-48B0-B967-2623E9C18036}" type="datetime1">
              <a:rPr lang="zh-CN" altLang="en-US" smtClean="0"/>
              <a:t>2022/8/3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8F65C-32B6-44AD-B5C6-741E2EBC8C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565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E7BA9-C31F-43B3-9912-9F63697F1C40}" type="datetime1">
              <a:rPr lang="zh-CN" altLang="en-US" smtClean="0"/>
              <a:t>2022/8/3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8F65C-32B6-44AD-B5C6-741E2EBC8C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6031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A4FD2-7107-41EB-BF42-32B9D317BA5E}" type="datetime1">
              <a:rPr lang="zh-CN" altLang="en-US" smtClean="0"/>
              <a:t>2022/8/3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8F65C-32B6-44AD-B5C6-741E2EBC8C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552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DFDD57-4F60-4CBE-BE7D-104E160654D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2022/8/3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8F65C-32B6-44AD-B5C6-741E2EBC8CA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891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8F65C-32B6-44AD-B5C6-741E2EBC8CAC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6583107"/>
            <a:ext cx="12192000" cy="274893"/>
          </a:xfrm>
          <a:prstGeom prst="rect">
            <a:avLst/>
          </a:prstGeom>
          <a:solidFill>
            <a:srgbClr val="B59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026345" y="1500857"/>
            <a:ext cx="70222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Modeling study on the impact of medical wastewater leakage </a:t>
            </a:r>
            <a:endParaRPr lang="en-US" altLang="zh-CN" sz="2800" dirty="0" smtClean="0"/>
          </a:p>
          <a:p>
            <a:pPr algn="ctr"/>
            <a:r>
              <a:rPr lang="en-US" altLang="zh-CN" sz="2800" dirty="0" smtClean="0"/>
              <a:t>from </a:t>
            </a:r>
            <a:r>
              <a:rPr lang="en-US" altLang="zh-CN" sz="2800" dirty="0"/>
              <a:t>Shenzhen University General Hospital </a:t>
            </a:r>
            <a:endParaRPr lang="en-US" altLang="zh-CN" sz="2800" dirty="0" smtClean="0"/>
          </a:p>
          <a:p>
            <a:pPr algn="ctr"/>
            <a:r>
              <a:rPr lang="en-US" altLang="zh-CN" sz="2800" dirty="0" smtClean="0"/>
              <a:t>on </a:t>
            </a:r>
            <a:r>
              <a:rPr lang="en-US" altLang="zh-CN" sz="2800" dirty="0" err="1"/>
              <a:t>Dasha</a:t>
            </a:r>
            <a:r>
              <a:rPr lang="en-US" altLang="zh-CN" sz="2800" dirty="0"/>
              <a:t> River and its downstream Fisheries</a:t>
            </a:r>
            <a:endParaRPr lang="en-US" altLang="zh-CN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7965493" y="4636844"/>
            <a:ext cx="2329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Shuang</a:t>
            </a:r>
            <a:r>
              <a:rPr lang="en-US" altLang="zh-CN" sz="1400" dirty="0"/>
              <a:t> Wu, </a:t>
            </a:r>
            <a:r>
              <a:rPr lang="en-US" altLang="zh-CN" sz="1400" dirty="0" err="1"/>
              <a:t>Zilin</a:t>
            </a:r>
            <a:r>
              <a:rPr lang="en-US" altLang="zh-CN" sz="1400" dirty="0"/>
              <a:t> </a:t>
            </a:r>
            <a:r>
              <a:rPr lang="en-US" altLang="zh-CN" sz="1400" dirty="0" err="1"/>
              <a:t>Guo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Yingjing</a:t>
            </a:r>
            <a:r>
              <a:rPr lang="en-US" altLang="zh-CN" sz="1400" dirty="0"/>
              <a:t> Miao, </a:t>
            </a:r>
            <a:r>
              <a:rPr lang="en-US" altLang="zh-CN" sz="1400" dirty="0" err="1"/>
              <a:t>Yunbo</a:t>
            </a:r>
            <a:r>
              <a:rPr lang="en-US" altLang="zh-CN" sz="1400" dirty="0"/>
              <a:t> Liu</a:t>
            </a:r>
            <a:endParaRPr lang="en-US" altLang="zh-CN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7919373" y="4114825"/>
            <a:ext cx="4262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CEE6314     GTSI 2022.Summer</a:t>
            </a:r>
            <a:endParaRPr lang="zh-CN" altLang="en-US" dirty="0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07" y="281980"/>
            <a:ext cx="2775431" cy="1218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矩形 17"/>
          <p:cNvSpPr/>
          <p:nvPr/>
        </p:nvSpPr>
        <p:spPr>
          <a:xfrm>
            <a:off x="0" y="0"/>
            <a:ext cx="12192000" cy="246529"/>
          </a:xfrm>
          <a:prstGeom prst="rect">
            <a:avLst/>
          </a:prstGeom>
          <a:solidFill>
            <a:srgbClr val="B59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64" y="2028210"/>
            <a:ext cx="4640782" cy="3480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003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0" y="0"/>
            <a:ext cx="12192000" cy="246529"/>
          </a:xfrm>
          <a:prstGeom prst="rect">
            <a:avLst/>
          </a:prstGeom>
          <a:solidFill>
            <a:srgbClr val="B59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411"/>
          <a:stretch/>
        </p:blipFill>
        <p:spPr>
          <a:xfrm>
            <a:off x="0" y="6771969"/>
            <a:ext cx="12192000" cy="83574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-25431" y="-37335"/>
            <a:ext cx="1615079" cy="549786"/>
          </a:xfrm>
          <a:prstGeom prst="rect">
            <a:avLst/>
          </a:prstGeom>
          <a:solidFill>
            <a:srgbClr val="2EA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589647" y="-37071"/>
            <a:ext cx="1737791" cy="549786"/>
          </a:xfrm>
          <a:prstGeom prst="rect">
            <a:avLst/>
          </a:prstGeom>
          <a:solidFill>
            <a:srgbClr val="228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3224591" y="-37336"/>
            <a:ext cx="1813767" cy="549787"/>
          </a:xfrm>
          <a:prstGeom prst="rect">
            <a:avLst/>
          </a:prstGeom>
          <a:solidFill>
            <a:srgbClr val="585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8F65C-32B6-44AD-B5C6-741E2EBC8CAC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418730" y="1338646"/>
            <a:ext cx="552225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200"/>
            <a:r>
              <a:rPr lang="en-US" altLang="zh-CN" dirty="0"/>
              <a:t>U*= shear velocity; </a:t>
            </a:r>
            <a:endParaRPr lang="en-US" altLang="zh-CN" dirty="0" smtClean="0"/>
          </a:p>
          <a:p>
            <a:pPr indent="-457200"/>
            <a:r>
              <a:rPr lang="en-US" altLang="zh-CN" dirty="0" smtClean="0"/>
              <a:t>S</a:t>
            </a:r>
            <a:r>
              <a:rPr lang="en-US" altLang="zh-CN" dirty="0"/>
              <a:t>= slope of the river</a:t>
            </a:r>
            <a:r>
              <a:rPr lang="en-US" altLang="zh-CN" baseline="30000" dirty="0"/>
              <a:t>8</a:t>
            </a:r>
            <a:r>
              <a:rPr lang="en-US" altLang="zh-CN" dirty="0"/>
              <a:t>; </a:t>
            </a:r>
            <a:endParaRPr lang="en-US" altLang="zh-CN" dirty="0" smtClean="0"/>
          </a:p>
          <a:p>
            <a:pPr indent="-457200"/>
            <a:r>
              <a:rPr lang="en-US" altLang="zh-CN" dirty="0" smtClean="0"/>
              <a:t>g</a:t>
            </a:r>
            <a:r>
              <a:rPr lang="en-US" altLang="zh-CN" dirty="0"/>
              <a:t>= 9.81m/s</a:t>
            </a:r>
            <a:r>
              <a:rPr lang="en-US" altLang="zh-CN" baseline="30000" dirty="0"/>
              <a:t>2</a:t>
            </a:r>
            <a:r>
              <a:rPr lang="en-US" altLang="zh-CN" dirty="0" smtClean="0"/>
              <a:t>.</a:t>
            </a:r>
          </a:p>
          <a:p>
            <a:pPr indent="-457200"/>
            <a:endParaRPr lang="en-US" altLang="zh-CN" dirty="0"/>
          </a:p>
          <a:p>
            <a:pPr indent="-457200"/>
            <a:r>
              <a:rPr lang="en-US" altLang="zh-CN" dirty="0"/>
              <a:t>Through literature review, </a:t>
            </a:r>
            <a:r>
              <a:rPr lang="en-US" altLang="zh-CN" dirty="0" smtClean="0"/>
              <a:t>we get the </a:t>
            </a:r>
            <a:r>
              <a:rPr lang="en-US" altLang="zh-CN" dirty="0"/>
              <a:t>general river slope of the area where </a:t>
            </a:r>
            <a:r>
              <a:rPr lang="en-US" altLang="zh-CN" dirty="0" err="1"/>
              <a:t>Dasha</a:t>
            </a:r>
            <a:r>
              <a:rPr lang="en-US" altLang="zh-CN" dirty="0"/>
              <a:t> River is </a:t>
            </a:r>
            <a:r>
              <a:rPr lang="en-US" altLang="zh-CN" dirty="0" smtClean="0"/>
              <a:t>located.</a:t>
            </a:r>
          </a:p>
          <a:p>
            <a:pPr indent="-457200"/>
            <a:r>
              <a:rPr lang="en-US" altLang="zh-CN" dirty="0"/>
              <a:t>Assumed gradient along the </a:t>
            </a:r>
            <a:r>
              <a:rPr lang="en-US" altLang="zh-CN" dirty="0" smtClean="0"/>
              <a:t>river is always 0.003</a:t>
            </a:r>
            <a:endParaRPr lang="en-US" altLang="zh-CN" dirty="0"/>
          </a:p>
          <a:p>
            <a:pPr indent="-457200"/>
            <a:endParaRPr lang="en-US" altLang="zh-CN" dirty="0" smtClean="0"/>
          </a:p>
          <a:p>
            <a:pPr indent="-457200"/>
            <a:endParaRPr lang="en-US" altLang="zh-CN" dirty="0" smtClean="0"/>
          </a:p>
          <a:p>
            <a:pPr indent="-457200"/>
            <a:r>
              <a:rPr lang="en-US" altLang="zh-CN" dirty="0"/>
              <a:t>E= the longitudinal dispersion coefficient</a:t>
            </a:r>
            <a:r>
              <a:rPr lang="en-US" altLang="zh-CN" dirty="0" smtClean="0"/>
              <a:t>;</a:t>
            </a:r>
          </a:p>
          <a:p>
            <a:pPr indent="-457200"/>
            <a:r>
              <a:rPr lang="en-US" altLang="zh-CN" dirty="0" smtClean="0"/>
              <a:t>u </a:t>
            </a:r>
            <a:r>
              <a:rPr lang="en-US" altLang="zh-CN" dirty="0"/>
              <a:t>= velocity; </a:t>
            </a:r>
            <a:endParaRPr lang="en-US" altLang="zh-CN" dirty="0" smtClean="0"/>
          </a:p>
          <a:p>
            <a:pPr indent="-457200"/>
            <a:r>
              <a:rPr lang="en-US" altLang="zh-CN" dirty="0" smtClean="0"/>
              <a:t>B </a:t>
            </a:r>
            <a:r>
              <a:rPr lang="en-US" altLang="zh-CN" dirty="0"/>
              <a:t>= width of each reach</a:t>
            </a:r>
            <a:r>
              <a:rPr lang="en-US" altLang="zh-CN" dirty="0" smtClean="0"/>
              <a:t>;</a:t>
            </a:r>
          </a:p>
          <a:p>
            <a:pPr indent="-457200"/>
            <a:r>
              <a:rPr lang="en-US" altLang="zh-CN" dirty="0" smtClean="0"/>
              <a:t>H </a:t>
            </a:r>
            <a:r>
              <a:rPr lang="en-US" altLang="zh-CN" dirty="0"/>
              <a:t>= depth of each reach.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73117" y="755524"/>
            <a:ext cx="4306460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Select </a:t>
            </a:r>
            <a:r>
              <a:rPr lang="en-US" altLang="zh-CN" sz="2000" dirty="0" smtClean="0"/>
              <a:t>formulas, </a:t>
            </a:r>
            <a:r>
              <a:rPr lang="en-US" altLang="zh-CN" sz="2000" dirty="0"/>
              <a:t>and build </a:t>
            </a:r>
            <a:r>
              <a:rPr lang="en-US" altLang="zh-CN" sz="2000" dirty="0" smtClean="0"/>
              <a:t>the model:</a:t>
            </a:r>
            <a:endParaRPr lang="zh-CN" altLang="en-US" sz="2000" dirty="0"/>
          </a:p>
        </p:txBody>
      </p:sp>
      <p:sp>
        <p:nvSpPr>
          <p:cNvPr id="6" name="AutoShape 4" descr="https://wcponline.com/wp-content/uploads/2006/10/Figure-4-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7" descr="内部浓差极化 (ICP) 和反向器盐扩散的图示。 虚线表示跨膜渗透压的逐渐变化。 （改编自 Achilli、Cath 和 Childress 2010）。 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306923" y="1338646"/>
            <a:ext cx="55222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200"/>
            <a:r>
              <a:rPr lang="en-US" altLang="zh-CN" dirty="0" smtClean="0"/>
              <a:t>Shear velocity: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239744" y="3550235"/>
            <a:ext cx="4057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Represent the characteristics of the </a:t>
            </a:r>
            <a:r>
              <a:rPr lang="en-US" altLang="zh-CN" dirty="0" smtClean="0"/>
              <a:t>river: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923" y="1806109"/>
            <a:ext cx="12001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923" y="4106145"/>
            <a:ext cx="2229038" cy="647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3224590" y="-37990"/>
            <a:ext cx="2086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3. Select formulas, and build the model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48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0" y="0"/>
            <a:ext cx="12192000" cy="246529"/>
          </a:xfrm>
          <a:prstGeom prst="rect">
            <a:avLst/>
          </a:prstGeom>
          <a:solidFill>
            <a:srgbClr val="B59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411"/>
          <a:stretch/>
        </p:blipFill>
        <p:spPr>
          <a:xfrm>
            <a:off x="0" y="6771969"/>
            <a:ext cx="12192000" cy="83574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-25431" y="-37335"/>
            <a:ext cx="1615079" cy="549786"/>
          </a:xfrm>
          <a:prstGeom prst="rect">
            <a:avLst/>
          </a:prstGeom>
          <a:solidFill>
            <a:srgbClr val="2EA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589647" y="-37071"/>
            <a:ext cx="1737791" cy="549786"/>
          </a:xfrm>
          <a:prstGeom prst="rect">
            <a:avLst/>
          </a:prstGeom>
          <a:solidFill>
            <a:srgbClr val="228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3224591" y="-37336"/>
            <a:ext cx="1813767" cy="549787"/>
          </a:xfrm>
          <a:prstGeom prst="rect">
            <a:avLst/>
          </a:prstGeom>
          <a:solidFill>
            <a:srgbClr val="585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8F65C-32B6-44AD-B5C6-741E2EBC8CAC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4" name="AutoShape 4" descr="https://www.nextbigfuture.com/wp-content/uploads/2016/10/sandwars2-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7975" y="1278109"/>
            <a:ext cx="107865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Combined with geographical data of segmented </a:t>
            </a:r>
            <a:r>
              <a:rPr lang="en-US" altLang="zh-CN" sz="2000" dirty="0" smtClean="0"/>
              <a:t>rivers, and </a:t>
            </a:r>
            <a:r>
              <a:rPr lang="en-US" altLang="zh-CN" sz="2000" dirty="0"/>
              <a:t>assumptions about parameters </a:t>
            </a:r>
            <a:r>
              <a:rPr lang="en-US" altLang="zh-CN" sz="2000" dirty="0" smtClean="0"/>
              <a:t>:</a:t>
            </a:r>
            <a:endParaRPr lang="en-US" altLang="zh-CN" sz="2000" dirty="0"/>
          </a:p>
          <a:p>
            <a:r>
              <a:rPr lang="en-US" altLang="zh-CN" sz="2000" dirty="0"/>
              <a:t>Calculate the flow parameters of the river</a:t>
            </a:r>
            <a:endParaRPr lang="en-US" altLang="zh-CN" sz="20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373117" y="755524"/>
            <a:ext cx="3297930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Flow </a:t>
            </a:r>
            <a:r>
              <a:rPr lang="en-US" altLang="zh-CN" sz="2000" dirty="0"/>
              <a:t>parameters of the </a:t>
            </a:r>
            <a:r>
              <a:rPr lang="en-US" altLang="zh-CN" sz="2000" dirty="0" smtClean="0"/>
              <a:t>river</a:t>
            </a:r>
            <a:r>
              <a:rPr lang="zh-CN" altLang="en-US" sz="2000" dirty="0" smtClean="0"/>
              <a:t>：</a:t>
            </a:r>
            <a:endParaRPr lang="zh-CN" altLang="en-US" sz="200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178" y="2468583"/>
            <a:ext cx="5286375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224590" y="-37990"/>
            <a:ext cx="2086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3. Select formulas, and build the model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84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411"/>
          <a:stretch/>
        </p:blipFill>
        <p:spPr>
          <a:xfrm>
            <a:off x="0" y="6771969"/>
            <a:ext cx="12192000" cy="8357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24324" y="-1122089"/>
            <a:ext cx="688932" cy="901874"/>
          </a:xfrm>
          <a:prstGeom prst="rect">
            <a:avLst/>
          </a:prstGeom>
          <a:solidFill>
            <a:srgbClr val="2EA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13256" y="-1122089"/>
            <a:ext cx="688932" cy="901874"/>
          </a:xfrm>
          <a:prstGeom prst="rect">
            <a:avLst/>
          </a:prstGeom>
          <a:solidFill>
            <a:srgbClr val="228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02188" y="-1122089"/>
            <a:ext cx="688932" cy="901874"/>
          </a:xfrm>
          <a:prstGeom prst="rect">
            <a:avLst/>
          </a:prstGeom>
          <a:solidFill>
            <a:srgbClr val="585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391120" y="-1122089"/>
            <a:ext cx="688932" cy="901874"/>
          </a:xfrm>
          <a:prstGeom prst="rect">
            <a:avLst/>
          </a:prstGeom>
          <a:solidFill>
            <a:srgbClr val="873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080052" y="-1122089"/>
            <a:ext cx="688932" cy="901874"/>
          </a:xfrm>
          <a:prstGeom prst="rect">
            <a:avLst/>
          </a:prstGeom>
          <a:solidFill>
            <a:srgbClr val="DA57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80052" y="3243808"/>
            <a:ext cx="96422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F55D61"/>
                </a:solidFill>
              </a:rPr>
              <a:t>4.Modelling result</a:t>
            </a:r>
          </a:p>
        </p:txBody>
      </p:sp>
      <p:sp>
        <p:nvSpPr>
          <p:cNvPr id="14" name="矩形 13"/>
          <p:cNvSpPr/>
          <p:nvPr/>
        </p:nvSpPr>
        <p:spPr>
          <a:xfrm>
            <a:off x="0" y="0"/>
            <a:ext cx="12192000" cy="246529"/>
          </a:xfrm>
          <a:prstGeom prst="rect">
            <a:avLst/>
          </a:prstGeom>
          <a:solidFill>
            <a:srgbClr val="B59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03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0"/>
            <a:ext cx="12192000" cy="246529"/>
          </a:xfrm>
          <a:prstGeom prst="rect">
            <a:avLst/>
          </a:prstGeom>
          <a:solidFill>
            <a:srgbClr val="B59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411"/>
          <a:stretch/>
        </p:blipFill>
        <p:spPr>
          <a:xfrm>
            <a:off x="0" y="6771969"/>
            <a:ext cx="12192000" cy="83574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-25431" y="-37335"/>
            <a:ext cx="1615079" cy="549786"/>
          </a:xfrm>
          <a:prstGeom prst="rect">
            <a:avLst/>
          </a:prstGeom>
          <a:solidFill>
            <a:srgbClr val="2EA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589647" y="-37071"/>
            <a:ext cx="1737791" cy="549786"/>
          </a:xfrm>
          <a:prstGeom prst="rect">
            <a:avLst/>
          </a:prstGeom>
          <a:solidFill>
            <a:srgbClr val="228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3224591" y="-37336"/>
            <a:ext cx="1813767" cy="549787"/>
          </a:xfrm>
          <a:prstGeom prst="rect">
            <a:avLst/>
          </a:prstGeom>
          <a:solidFill>
            <a:srgbClr val="585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8F65C-32B6-44AD-B5C6-741E2EBC8CAC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310154" y="777414"/>
            <a:ext cx="108374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200"/>
            <a:r>
              <a:rPr lang="en-US" altLang="zh-CN" sz="2000" dirty="0"/>
              <a:t>Calculate in </a:t>
            </a:r>
            <a:r>
              <a:rPr lang="en-US" altLang="zh-CN" sz="2000" dirty="0" smtClean="0"/>
              <a:t>MATALAB,</a:t>
            </a:r>
            <a:endParaRPr lang="en-US" altLang="zh-CN" sz="2000" dirty="0"/>
          </a:p>
          <a:p>
            <a:pPr indent="-457200"/>
            <a:r>
              <a:rPr lang="en-US" altLang="zh-CN" sz="2000" dirty="0"/>
              <a:t>In the L1 River</a:t>
            </a:r>
            <a:r>
              <a:rPr lang="en-US" altLang="zh-CN" sz="2000" dirty="0" smtClean="0"/>
              <a:t>, get the relationship </a:t>
            </a:r>
            <a:r>
              <a:rPr lang="en-US" altLang="zh-CN" sz="2000" dirty="0"/>
              <a:t>between BOD content in water and time and </a:t>
            </a:r>
            <a:r>
              <a:rPr lang="en-US" altLang="zh-CN" sz="2000" dirty="0" smtClean="0"/>
              <a:t>distance:</a:t>
            </a:r>
            <a:endParaRPr lang="zh-CN" altLang="en-US" sz="2000" dirty="0"/>
          </a:p>
        </p:txBody>
      </p:sp>
      <p:sp>
        <p:nvSpPr>
          <p:cNvPr id="35" name="矩形 34"/>
          <p:cNvSpPr/>
          <p:nvPr/>
        </p:nvSpPr>
        <p:spPr>
          <a:xfrm>
            <a:off x="5038359" y="-127000"/>
            <a:ext cx="1772108" cy="639715"/>
          </a:xfrm>
          <a:prstGeom prst="rect">
            <a:avLst/>
          </a:prstGeom>
          <a:solidFill>
            <a:srgbClr val="EBB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AutoShape 4" descr="https://wcponline.com/wp-content/uploads/2006/10/Figure-4-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7" descr="内部浓差极化 (ICP) 和反向器盐扩散的图示。 虚线表示跨膜渗透压的逐渐变化。 （改编自 Achilli、Cath 和 Childress 2010）。 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5038358" y="-85609"/>
            <a:ext cx="1772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4.Modelling result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179" y="1715408"/>
            <a:ext cx="4280467" cy="3157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385095" y="5272754"/>
            <a:ext cx="109536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Use the </a:t>
            </a:r>
            <a:r>
              <a:rPr lang="en-US" altLang="zh-CN" sz="2000" dirty="0" smtClean="0"/>
              <a:t>effluent </a:t>
            </a:r>
            <a:r>
              <a:rPr lang="en-US" altLang="zh-CN" sz="2000" dirty="0"/>
              <a:t>data of L1 river section for the inflow data of the next river section, and </a:t>
            </a:r>
            <a:r>
              <a:rPr lang="en-US" altLang="zh-CN" sz="2000" dirty="0" smtClean="0"/>
              <a:t>go on.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4456524" y="4870267"/>
            <a:ext cx="2810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zh-CN" dirty="0"/>
              <a:t>Figure 3. L1-BOD (mg/L)-x-t.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071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0" y="0"/>
            <a:ext cx="12192000" cy="246529"/>
          </a:xfrm>
          <a:prstGeom prst="rect">
            <a:avLst/>
          </a:prstGeom>
          <a:solidFill>
            <a:srgbClr val="B59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411"/>
          <a:stretch/>
        </p:blipFill>
        <p:spPr>
          <a:xfrm>
            <a:off x="0" y="6771969"/>
            <a:ext cx="12192000" cy="83574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-25431" y="-37335"/>
            <a:ext cx="1615079" cy="549786"/>
          </a:xfrm>
          <a:prstGeom prst="rect">
            <a:avLst/>
          </a:prstGeom>
          <a:solidFill>
            <a:srgbClr val="2EA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589647" y="-37071"/>
            <a:ext cx="1737791" cy="549786"/>
          </a:xfrm>
          <a:prstGeom prst="rect">
            <a:avLst/>
          </a:prstGeom>
          <a:solidFill>
            <a:srgbClr val="228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3224591" y="-37336"/>
            <a:ext cx="1813767" cy="549787"/>
          </a:xfrm>
          <a:prstGeom prst="rect">
            <a:avLst/>
          </a:prstGeom>
          <a:solidFill>
            <a:srgbClr val="585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8F65C-32B6-44AD-B5C6-741E2EBC8CAC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310154" y="777414"/>
            <a:ext cx="108374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200"/>
            <a:r>
              <a:rPr lang="en-US" altLang="zh-CN" sz="2000" dirty="0"/>
              <a:t>Get the data of each part </a:t>
            </a:r>
            <a:r>
              <a:rPr lang="en-US" altLang="zh-CN" sz="2000" dirty="0" smtClean="0"/>
              <a:t>similarly:</a:t>
            </a:r>
            <a:endParaRPr lang="zh-CN" altLang="en-US" sz="2000" dirty="0"/>
          </a:p>
        </p:txBody>
      </p:sp>
      <p:sp>
        <p:nvSpPr>
          <p:cNvPr id="35" name="矩形 34"/>
          <p:cNvSpPr/>
          <p:nvPr/>
        </p:nvSpPr>
        <p:spPr>
          <a:xfrm>
            <a:off x="5038359" y="-127000"/>
            <a:ext cx="1772108" cy="639715"/>
          </a:xfrm>
          <a:prstGeom prst="rect">
            <a:avLst/>
          </a:prstGeom>
          <a:solidFill>
            <a:srgbClr val="EBB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AutoShape 4" descr="https://wcponline.com/wp-content/uploads/2006/10/Figure-4-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7" descr="内部浓差极化 (ICP) 和反向器盐扩散的图示。 虚线表示跨膜渗透压的逐渐变化。 （改编自 Achilli、Cath 和 Childress 2010）。 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5038358" y="-85609"/>
            <a:ext cx="1772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4.Modelling result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881561"/>
            <a:ext cx="3913187" cy="287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300" y="1881559"/>
            <a:ext cx="3835400" cy="287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187" y="1881560"/>
            <a:ext cx="3852863" cy="287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矩形 20"/>
          <p:cNvSpPr/>
          <p:nvPr/>
        </p:nvSpPr>
        <p:spPr>
          <a:xfrm>
            <a:off x="782108" y="4795285"/>
            <a:ext cx="2810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zh-CN" dirty="0"/>
              <a:t>Figure </a:t>
            </a:r>
            <a:r>
              <a:rPr lang="fr-FR" altLang="zh-CN" dirty="0" smtClean="0"/>
              <a:t>4. L2-BOD </a:t>
            </a:r>
            <a:r>
              <a:rPr lang="fr-FR" altLang="zh-CN" dirty="0"/>
              <a:t>(mg/L)-x-t.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4690615" y="4759698"/>
            <a:ext cx="2810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zh-CN" dirty="0"/>
              <a:t>Figure </a:t>
            </a:r>
            <a:r>
              <a:rPr lang="fr-FR" altLang="zh-CN" dirty="0" smtClean="0"/>
              <a:t>5. L3-BOD </a:t>
            </a:r>
            <a:r>
              <a:rPr lang="fr-FR" altLang="zh-CN" dirty="0"/>
              <a:t>(mg/L)-x-t.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8867159" y="4759696"/>
            <a:ext cx="2810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zh-CN" dirty="0"/>
              <a:t>Figure </a:t>
            </a:r>
            <a:r>
              <a:rPr lang="fr-FR" altLang="zh-CN" dirty="0" smtClean="0"/>
              <a:t>6. L4-BOD </a:t>
            </a:r>
            <a:r>
              <a:rPr lang="fr-FR" altLang="zh-CN" dirty="0"/>
              <a:t>(mg/L)-x-t.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931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0"/>
            <a:ext cx="12192000" cy="246529"/>
          </a:xfrm>
          <a:prstGeom prst="rect">
            <a:avLst/>
          </a:prstGeom>
          <a:solidFill>
            <a:srgbClr val="B59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411"/>
          <a:stretch/>
        </p:blipFill>
        <p:spPr>
          <a:xfrm>
            <a:off x="0" y="6771969"/>
            <a:ext cx="12192000" cy="83574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-25431" y="-37335"/>
            <a:ext cx="1615079" cy="549786"/>
          </a:xfrm>
          <a:prstGeom prst="rect">
            <a:avLst/>
          </a:prstGeom>
          <a:solidFill>
            <a:srgbClr val="2EA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589647" y="-37071"/>
            <a:ext cx="1737791" cy="549786"/>
          </a:xfrm>
          <a:prstGeom prst="rect">
            <a:avLst/>
          </a:prstGeom>
          <a:solidFill>
            <a:srgbClr val="228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3224591" y="-37336"/>
            <a:ext cx="1813767" cy="549787"/>
          </a:xfrm>
          <a:prstGeom prst="rect">
            <a:avLst/>
          </a:prstGeom>
          <a:solidFill>
            <a:srgbClr val="585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8F65C-32B6-44AD-B5C6-741E2EBC8CAC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310154" y="777414"/>
            <a:ext cx="108374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200"/>
            <a:r>
              <a:rPr lang="en-US" altLang="zh-CN" sz="2000" dirty="0"/>
              <a:t>Get the data of each part </a:t>
            </a:r>
            <a:r>
              <a:rPr lang="en-US" altLang="zh-CN" sz="2000" dirty="0" smtClean="0"/>
              <a:t>similarly:</a:t>
            </a:r>
            <a:endParaRPr lang="zh-CN" altLang="en-US" sz="2000" dirty="0"/>
          </a:p>
        </p:txBody>
      </p:sp>
      <p:sp>
        <p:nvSpPr>
          <p:cNvPr id="35" name="矩形 34"/>
          <p:cNvSpPr/>
          <p:nvPr/>
        </p:nvSpPr>
        <p:spPr>
          <a:xfrm>
            <a:off x="5038359" y="-127000"/>
            <a:ext cx="1772108" cy="639715"/>
          </a:xfrm>
          <a:prstGeom prst="rect">
            <a:avLst/>
          </a:prstGeom>
          <a:solidFill>
            <a:srgbClr val="EBB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AutoShape 4" descr="https://wcponline.com/wp-content/uploads/2006/10/Figure-4-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7" descr="内部浓差极化 (ICP) 和反向器盐扩散的图示。 虚线表示跨膜渗透压的逐渐变化。 （改编自 Achilli、Cath 和 Childress 2010）。 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5038358" y="-85609"/>
            <a:ext cx="1772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4.Modelling result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730" y="1827772"/>
            <a:ext cx="3773487" cy="287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3" y="1827772"/>
            <a:ext cx="3816350" cy="287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矩形 19"/>
          <p:cNvSpPr/>
          <p:nvPr/>
        </p:nvSpPr>
        <p:spPr>
          <a:xfrm>
            <a:off x="2726088" y="4705909"/>
            <a:ext cx="2810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zh-CN" dirty="0"/>
              <a:t>Figure </a:t>
            </a:r>
            <a:r>
              <a:rPr lang="fr-FR" altLang="zh-CN" dirty="0" smtClean="0"/>
              <a:t>7. L5-BOD </a:t>
            </a:r>
            <a:r>
              <a:rPr lang="fr-FR" altLang="zh-CN" dirty="0"/>
              <a:t>(mg/L)-x-t.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6817845" y="4685601"/>
            <a:ext cx="2810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zh-CN" dirty="0"/>
              <a:t>Figure </a:t>
            </a:r>
            <a:r>
              <a:rPr lang="fr-FR" altLang="zh-CN" dirty="0" smtClean="0"/>
              <a:t>8. L6-BOD </a:t>
            </a:r>
            <a:r>
              <a:rPr lang="fr-FR" altLang="zh-CN" dirty="0"/>
              <a:t>(mg/L)-x-t.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07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0" y="0"/>
            <a:ext cx="12192000" cy="246529"/>
          </a:xfrm>
          <a:prstGeom prst="rect">
            <a:avLst/>
          </a:prstGeom>
          <a:solidFill>
            <a:srgbClr val="B59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411"/>
          <a:stretch/>
        </p:blipFill>
        <p:spPr>
          <a:xfrm>
            <a:off x="0" y="6771969"/>
            <a:ext cx="12192000" cy="83574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-25431" y="-37335"/>
            <a:ext cx="1615079" cy="549786"/>
          </a:xfrm>
          <a:prstGeom prst="rect">
            <a:avLst/>
          </a:prstGeom>
          <a:solidFill>
            <a:srgbClr val="2EA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589647" y="-37071"/>
            <a:ext cx="1737791" cy="549786"/>
          </a:xfrm>
          <a:prstGeom prst="rect">
            <a:avLst/>
          </a:prstGeom>
          <a:solidFill>
            <a:srgbClr val="228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3224591" y="-37336"/>
            <a:ext cx="1813767" cy="549787"/>
          </a:xfrm>
          <a:prstGeom prst="rect">
            <a:avLst/>
          </a:prstGeom>
          <a:solidFill>
            <a:srgbClr val="585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8F65C-32B6-44AD-B5C6-741E2EBC8CAC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5038359" y="-127000"/>
            <a:ext cx="1772108" cy="639715"/>
          </a:xfrm>
          <a:prstGeom prst="rect">
            <a:avLst/>
          </a:prstGeom>
          <a:solidFill>
            <a:srgbClr val="EBB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AutoShape 4" descr="https://wcponline.com/wp-content/uploads/2006/10/Figure-4-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7" descr="内部浓差极化 (ICP) 和反向器盐扩散的图示。 虚线表示跨膜渗透压的逐渐变化。 （改编自 Achilli、Cath 和 Childress 2010）。 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5038358" y="-85609"/>
            <a:ext cx="1772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4.Modelling result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12775" y="1182778"/>
            <a:ext cx="111831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As we mentioned before, there is a storage zone in L3, so we use </a:t>
            </a:r>
            <a:r>
              <a:rPr lang="en-US" altLang="zh-CN" sz="2000" dirty="0" err="1"/>
              <a:t>Keff</a:t>
            </a:r>
            <a:r>
              <a:rPr lang="en-US" altLang="zh-CN" sz="2000" dirty="0"/>
              <a:t> in equation (2) to get the result. </a:t>
            </a:r>
            <a:endParaRPr lang="en-US" altLang="zh-CN" sz="2000" dirty="0" smtClean="0"/>
          </a:p>
          <a:p>
            <a:r>
              <a:rPr lang="en-US" altLang="zh-CN" sz="2000" dirty="0" smtClean="0"/>
              <a:t>The </a:t>
            </a:r>
            <a:r>
              <a:rPr lang="en-US" altLang="zh-CN" sz="2000" dirty="0"/>
              <a:t>diagram of BOD concentration changes with time and distance is shown </a:t>
            </a:r>
            <a:r>
              <a:rPr lang="en-US" altLang="zh-CN" sz="2000" dirty="0" smtClean="0"/>
              <a:t>here</a:t>
            </a:r>
            <a:r>
              <a:rPr lang="en-US" altLang="zh-CN" sz="2000" b="1" dirty="0" smtClean="0"/>
              <a:t>.</a:t>
            </a:r>
            <a:endParaRPr lang="zh-CN" altLang="zh-CN" sz="2000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928" y="2475770"/>
            <a:ext cx="4162035" cy="3158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08" y="2510128"/>
            <a:ext cx="4122618" cy="3089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963" y="3347811"/>
            <a:ext cx="2554287" cy="141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089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0" y="0"/>
            <a:ext cx="12192000" cy="246529"/>
          </a:xfrm>
          <a:prstGeom prst="rect">
            <a:avLst/>
          </a:prstGeom>
          <a:solidFill>
            <a:srgbClr val="B59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411"/>
          <a:stretch/>
        </p:blipFill>
        <p:spPr>
          <a:xfrm>
            <a:off x="0" y="6771969"/>
            <a:ext cx="12192000" cy="83574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-25431" y="-37335"/>
            <a:ext cx="1615079" cy="549786"/>
          </a:xfrm>
          <a:prstGeom prst="rect">
            <a:avLst/>
          </a:prstGeom>
          <a:solidFill>
            <a:srgbClr val="2EA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589647" y="-37071"/>
            <a:ext cx="1737791" cy="549786"/>
          </a:xfrm>
          <a:prstGeom prst="rect">
            <a:avLst/>
          </a:prstGeom>
          <a:solidFill>
            <a:srgbClr val="228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3224591" y="-37336"/>
            <a:ext cx="1813767" cy="549787"/>
          </a:xfrm>
          <a:prstGeom prst="rect">
            <a:avLst/>
          </a:prstGeom>
          <a:solidFill>
            <a:srgbClr val="585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8F65C-32B6-44AD-B5C6-741E2EBC8CAC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23176" y="1608533"/>
            <a:ext cx="620852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200"/>
            <a:r>
              <a:rPr lang="en-US" altLang="zh-CN" sz="2000" dirty="0"/>
              <a:t>Combined with the calculation of each part, the results can be </a:t>
            </a:r>
            <a:r>
              <a:rPr lang="en-US" altLang="zh-CN" sz="2000" dirty="0" smtClean="0"/>
              <a:t>obtained.</a:t>
            </a:r>
          </a:p>
          <a:p>
            <a:pPr indent="-457200"/>
            <a:endParaRPr lang="en-US" altLang="zh-CN" sz="2000" dirty="0"/>
          </a:p>
          <a:p>
            <a:pPr indent="-457200"/>
            <a:r>
              <a:rPr lang="en-US" altLang="zh-CN" sz="2000" dirty="0" smtClean="0"/>
              <a:t>We </a:t>
            </a:r>
            <a:r>
              <a:rPr lang="en-US" altLang="zh-CN" sz="2000" dirty="0"/>
              <a:t>can see the final concentration of BOD at the target destination is 130.135mg/L.</a:t>
            </a:r>
            <a:endParaRPr lang="zh-CN" altLang="zh-CN" sz="2000" dirty="0"/>
          </a:p>
          <a:p>
            <a:pPr indent="-457200"/>
            <a:endParaRPr lang="en-US" altLang="zh-CN" sz="2000" dirty="0" smtClean="0"/>
          </a:p>
          <a:p>
            <a:pPr indent="-457200"/>
            <a:endParaRPr lang="en-US" altLang="zh-CN" sz="2000" dirty="0"/>
          </a:p>
        </p:txBody>
      </p:sp>
      <p:sp>
        <p:nvSpPr>
          <p:cNvPr id="35" name="矩形 34"/>
          <p:cNvSpPr/>
          <p:nvPr/>
        </p:nvSpPr>
        <p:spPr>
          <a:xfrm>
            <a:off x="5038359" y="-127000"/>
            <a:ext cx="1772108" cy="639715"/>
          </a:xfrm>
          <a:prstGeom prst="rect">
            <a:avLst/>
          </a:prstGeom>
          <a:solidFill>
            <a:srgbClr val="EBB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32946" y="802953"/>
            <a:ext cx="1693669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Overall Result</a:t>
            </a:r>
            <a:r>
              <a:rPr lang="en-US" altLang="zh-CN" sz="2000" dirty="0" smtClean="0"/>
              <a:t>:</a:t>
            </a:r>
            <a:endParaRPr lang="en-US" altLang="zh-CN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5038358" y="-85609"/>
            <a:ext cx="1772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4.Modelling result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247" y="1458964"/>
            <a:ext cx="5314857" cy="3957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7525610" y="5439175"/>
            <a:ext cx="309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Figure 2. Total BOD (mg/L)-x-t.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33050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411"/>
          <a:stretch/>
        </p:blipFill>
        <p:spPr>
          <a:xfrm>
            <a:off x="0" y="6771969"/>
            <a:ext cx="12192000" cy="8357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24324" y="-1122089"/>
            <a:ext cx="688932" cy="901874"/>
          </a:xfrm>
          <a:prstGeom prst="rect">
            <a:avLst/>
          </a:prstGeom>
          <a:solidFill>
            <a:srgbClr val="2EA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13256" y="-1122089"/>
            <a:ext cx="688932" cy="901874"/>
          </a:xfrm>
          <a:prstGeom prst="rect">
            <a:avLst/>
          </a:prstGeom>
          <a:solidFill>
            <a:srgbClr val="228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02188" y="-1122089"/>
            <a:ext cx="688932" cy="901874"/>
          </a:xfrm>
          <a:prstGeom prst="rect">
            <a:avLst/>
          </a:prstGeom>
          <a:solidFill>
            <a:srgbClr val="585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391120" y="-1122089"/>
            <a:ext cx="688932" cy="901874"/>
          </a:xfrm>
          <a:prstGeom prst="rect">
            <a:avLst/>
          </a:prstGeom>
          <a:solidFill>
            <a:srgbClr val="873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080052" y="-1122089"/>
            <a:ext cx="688932" cy="901874"/>
          </a:xfrm>
          <a:prstGeom prst="rect">
            <a:avLst/>
          </a:prstGeom>
          <a:solidFill>
            <a:srgbClr val="DA57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62800" y="3169739"/>
            <a:ext cx="80427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B284C6"/>
                </a:solidFill>
              </a:rPr>
              <a:t>5.Standard requirements </a:t>
            </a:r>
          </a:p>
        </p:txBody>
      </p:sp>
      <p:sp>
        <p:nvSpPr>
          <p:cNvPr id="14" name="矩形 13"/>
          <p:cNvSpPr/>
          <p:nvPr/>
        </p:nvSpPr>
        <p:spPr>
          <a:xfrm>
            <a:off x="0" y="0"/>
            <a:ext cx="12192000" cy="246529"/>
          </a:xfrm>
          <a:prstGeom prst="rect">
            <a:avLst/>
          </a:prstGeom>
          <a:solidFill>
            <a:srgbClr val="B59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322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0"/>
            <a:ext cx="12192000" cy="246529"/>
          </a:xfrm>
          <a:prstGeom prst="rect">
            <a:avLst/>
          </a:prstGeom>
          <a:solidFill>
            <a:srgbClr val="B59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411"/>
          <a:stretch/>
        </p:blipFill>
        <p:spPr>
          <a:xfrm>
            <a:off x="0" y="6771969"/>
            <a:ext cx="12192000" cy="83574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-25431" y="-37335"/>
            <a:ext cx="1615079" cy="549786"/>
          </a:xfrm>
          <a:prstGeom prst="rect">
            <a:avLst/>
          </a:prstGeom>
          <a:solidFill>
            <a:srgbClr val="2EA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589647" y="-37071"/>
            <a:ext cx="1737791" cy="549786"/>
          </a:xfrm>
          <a:prstGeom prst="rect">
            <a:avLst/>
          </a:prstGeom>
          <a:solidFill>
            <a:srgbClr val="228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3224591" y="-37336"/>
            <a:ext cx="1813767" cy="549787"/>
          </a:xfrm>
          <a:prstGeom prst="rect">
            <a:avLst/>
          </a:prstGeom>
          <a:solidFill>
            <a:srgbClr val="585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6810466" y="-37335"/>
            <a:ext cx="1762033" cy="550050"/>
          </a:xfrm>
          <a:prstGeom prst="rect">
            <a:avLst/>
          </a:prstGeom>
          <a:solidFill>
            <a:srgbClr val="B54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6810465" y="-85344"/>
            <a:ext cx="1762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5.Standard requirements 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8F65C-32B6-44AD-B5C6-741E2EBC8CAC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399298" y="1353761"/>
            <a:ext cx="684925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According to the standard GB7488, the allowable concentration of BOD in water in fishery is 5mg/L </a:t>
            </a:r>
            <a:r>
              <a:rPr lang="en-US" altLang="zh-CN" sz="2000" dirty="0" smtClean="0"/>
              <a:t>.</a:t>
            </a:r>
          </a:p>
          <a:p>
            <a:endParaRPr lang="en-US" altLang="zh-CN" sz="2000" dirty="0"/>
          </a:p>
          <a:p>
            <a:r>
              <a:rPr lang="zh-CN" altLang="zh-CN" sz="2000" dirty="0"/>
              <a:t> </a:t>
            </a:r>
            <a:r>
              <a:rPr lang="en-US" altLang="zh-CN" sz="2000" dirty="0" smtClean="0"/>
              <a:t>BOD exceeds </a:t>
            </a:r>
            <a:r>
              <a:rPr lang="en-US" altLang="zh-CN" sz="2000" dirty="0"/>
              <a:t>the </a:t>
            </a:r>
            <a:r>
              <a:rPr lang="en-US" altLang="zh-CN" sz="2000" dirty="0" smtClean="0"/>
              <a:t>standard value------ </a:t>
            </a:r>
            <a:r>
              <a:rPr lang="en-US" altLang="zh-CN" sz="2000" dirty="0"/>
              <a:t>it indicates that the water quality cannot ensure the normal growth and reproduction of fish, shrimp and shellfish, and may cause </a:t>
            </a:r>
            <a:r>
              <a:rPr lang="en-US" altLang="zh-CN" sz="2000" dirty="0" smtClean="0"/>
              <a:t>harm.</a:t>
            </a:r>
            <a:endParaRPr lang="zh-CN" altLang="zh-CN" sz="2000" dirty="0"/>
          </a:p>
        </p:txBody>
      </p:sp>
      <p:sp>
        <p:nvSpPr>
          <p:cNvPr id="35" name="矩形 34"/>
          <p:cNvSpPr/>
          <p:nvPr/>
        </p:nvSpPr>
        <p:spPr>
          <a:xfrm>
            <a:off x="5038359" y="-127000"/>
            <a:ext cx="1772108" cy="639715"/>
          </a:xfrm>
          <a:prstGeom prst="rect">
            <a:avLst/>
          </a:prstGeom>
          <a:solidFill>
            <a:srgbClr val="EBB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AutoShape 4" descr="https://wcponline.com/wp-content/uploads/2006/10/Figure-4-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7" descr="内部浓差极化 (ICP) 和反向器盐扩散的图示。 虚线表示跨膜渗透压的逐渐变化。 （改编自 Achilli、Cath 和 Childress 2010）。 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9298" y="777096"/>
            <a:ext cx="5127429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Does the water quality meet the </a:t>
            </a:r>
            <a:r>
              <a:rPr lang="en-US" altLang="zh-CN" sz="2000" dirty="0" smtClean="0"/>
              <a:t>requirements?</a:t>
            </a:r>
            <a:endParaRPr lang="en-US" altLang="zh-CN" sz="20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677" y="1177206"/>
            <a:ext cx="3495675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673" y="3558456"/>
            <a:ext cx="3908838" cy="2591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192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411"/>
          <a:stretch/>
        </p:blipFill>
        <p:spPr>
          <a:xfrm>
            <a:off x="0" y="6771969"/>
            <a:ext cx="12192000" cy="8357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24324" y="-1122089"/>
            <a:ext cx="688932" cy="901874"/>
          </a:xfrm>
          <a:prstGeom prst="rect">
            <a:avLst/>
          </a:prstGeom>
          <a:solidFill>
            <a:srgbClr val="2EA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13256" y="-1122089"/>
            <a:ext cx="688932" cy="901874"/>
          </a:xfrm>
          <a:prstGeom prst="rect">
            <a:avLst/>
          </a:prstGeom>
          <a:solidFill>
            <a:srgbClr val="228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02188" y="-1122089"/>
            <a:ext cx="688932" cy="901874"/>
          </a:xfrm>
          <a:prstGeom prst="rect">
            <a:avLst/>
          </a:prstGeom>
          <a:solidFill>
            <a:srgbClr val="585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391120" y="-1122089"/>
            <a:ext cx="688932" cy="901874"/>
          </a:xfrm>
          <a:prstGeom prst="rect">
            <a:avLst/>
          </a:prstGeom>
          <a:solidFill>
            <a:srgbClr val="873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080052" y="-1122089"/>
            <a:ext cx="688932" cy="901874"/>
          </a:xfrm>
          <a:prstGeom prst="rect">
            <a:avLst/>
          </a:prstGeom>
          <a:solidFill>
            <a:srgbClr val="DA57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67279" y="3197482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3200" b="1" dirty="0" smtClean="0">
                <a:solidFill>
                  <a:srgbClr val="0070C0"/>
                </a:solidFill>
              </a:rPr>
              <a:t>1. Background</a:t>
            </a:r>
            <a:endParaRPr lang="en-US" altLang="zh-CN" sz="3200" b="1" dirty="0">
              <a:solidFill>
                <a:srgbClr val="0070C0"/>
              </a:solidFill>
            </a:endParaRPr>
          </a:p>
          <a:p>
            <a:endParaRPr lang="en-US" altLang="zh-CN" sz="3200" b="1" dirty="0">
              <a:solidFill>
                <a:srgbClr val="0070C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0"/>
            <a:ext cx="12192000" cy="246529"/>
          </a:xfrm>
          <a:prstGeom prst="rect">
            <a:avLst/>
          </a:prstGeom>
          <a:solidFill>
            <a:srgbClr val="B59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12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411"/>
          <a:stretch/>
        </p:blipFill>
        <p:spPr>
          <a:xfrm>
            <a:off x="0" y="6771969"/>
            <a:ext cx="12192000" cy="8357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24324" y="-1122089"/>
            <a:ext cx="688932" cy="901874"/>
          </a:xfrm>
          <a:prstGeom prst="rect">
            <a:avLst/>
          </a:prstGeom>
          <a:solidFill>
            <a:srgbClr val="2EA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13256" y="-1122089"/>
            <a:ext cx="688932" cy="901874"/>
          </a:xfrm>
          <a:prstGeom prst="rect">
            <a:avLst/>
          </a:prstGeom>
          <a:solidFill>
            <a:srgbClr val="228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02188" y="-1122089"/>
            <a:ext cx="688932" cy="901874"/>
          </a:xfrm>
          <a:prstGeom prst="rect">
            <a:avLst/>
          </a:prstGeom>
          <a:solidFill>
            <a:srgbClr val="585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391120" y="-1122089"/>
            <a:ext cx="688932" cy="901874"/>
          </a:xfrm>
          <a:prstGeom prst="rect">
            <a:avLst/>
          </a:prstGeom>
          <a:solidFill>
            <a:srgbClr val="873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080052" y="-1122089"/>
            <a:ext cx="688932" cy="901874"/>
          </a:xfrm>
          <a:prstGeom prst="rect">
            <a:avLst/>
          </a:prstGeom>
          <a:solidFill>
            <a:srgbClr val="DA57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487706" y="3126006"/>
            <a:ext cx="83772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B284C6"/>
                </a:solidFill>
              </a:rPr>
              <a:t>6. Transformation Reaction  : tetracycline </a:t>
            </a:r>
          </a:p>
        </p:txBody>
      </p:sp>
      <p:sp>
        <p:nvSpPr>
          <p:cNvPr id="14" name="矩形 13"/>
          <p:cNvSpPr/>
          <p:nvPr/>
        </p:nvSpPr>
        <p:spPr>
          <a:xfrm>
            <a:off x="0" y="0"/>
            <a:ext cx="12192000" cy="246529"/>
          </a:xfrm>
          <a:prstGeom prst="rect">
            <a:avLst/>
          </a:prstGeom>
          <a:solidFill>
            <a:srgbClr val="B59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433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0"/>
            <a:ext cx="12192000" cy="246529"/>
          </a:xfrm>
          <a:prstGeom prst="rect">
            <a:avLst/>
          </a:prstGeom>
          <a:solidFill>
            <a:srgbClr val="B59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411"/>
          <a:stretch/>
        </p:blipFill>
        <p:spPr>
          <a:xfrm>
            <a:off x="0" y="6771969"/>
            <a:ext cx="12192000" cy="83574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-25431" y="-37335"/>
            <a:ext cx="1615079" cy="549786"/>
          </a:xfrm>
          <a:prstGeom prst="rect">
            <a:avLst/>
          </a:prstGeom>
          <a:solidFill>
            <a:srgbClr val="2EA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589647" y="-37071"/>
            <a:ext cx="1737791" cy="549786"/>
          </a:xfrm>
          <a:prstGeom prst="rect">
            <a:avLst/>
          </a:prstGeom>
          <a:solidFill>
            <a:srgbClr val="228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3224591" y="-37336"/>
            <a:ext cx="1813767" cy="549787"/>
          </a:xfrm>
          <a:prstGeom prst="rect">
            <a:avLst/>
          </a:prstGeom>
          <a:solidFill>
            <a:srgbClr val="585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6810466" y="-37335"/>
            <a:ext cx="1762033" cy="550050"/>
          </a:xfrm>
          <a:prstGeom prst="rect">
            <a:avLst/>
          </a:prstGeom>
          <a:solidFill>
            <a:srgbClr val="B54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8F65C-32B6-44AD-B5C6-741E2EBC8CAC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329915" y="1944605"/>
            <a:ext cx="1118076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200"/>
            <a:r>
              <a:rPr lang="en-US" altLang="zh-CN" sz="2000" dirty="0"/>
              <a:t>Tetracycline, a kind of cheap and commonly used antibiotics. </a:t>
            </a:r>
            <a:endParaRPr lang="en-US" altLang="zh-CN" sz="2000" dirty="0" smtClean="0"/>
          </a:p>
          <a:p>
            <a:pPr indent="-457200"/>
            <a:r>
              <a:rPr lang="en-US" altLang="zh-CN" sz="2000" dirty="0" smtClean="0"/>
              <a:t>There </a:t>
            </a:r>
            <a:r>
              <a:rPr lang="en-US" altLang="zh-CN" sz="2000" dirty="0"/>
              <a:t>is not much decomposition in human body, and it may reach a high content in </a:t>
            </a:r>
            <a:r>
              <a:rPr lang="en-US" altLang="zh-CN" sz="2000" dirty="0" smtClean="0"/>
              <a:t>wastewater.</a:t>
            </a:r>
          </a:p>
          <a:p>
            <a:pPr indent="-457200"/>
            <a:endParaRPr lang="en-US" altLang="zh-CN" sz="2000" dirty="0"/>
          </a:p>
          <a:p>
            <a:pPr indent="-457200"/>
            <a:r>
              <a:rPr lang="en-US" altLang="zh-CN" sz="2000" dirty="0" smtClean="0"/>
              <a:t>The </a:t>
            </a:r>
            <a:r>
              <a:rPr lang="en-US" altLang="zh-CN" sz="2000" dirty="0"/>
              <a:t>concentration of TCs in hospital wastewater can reach 100 µg / L. TCs is stable in the environment and difficult to </a:t>
            </a:r>
            <a:r>
              <a:rPr lang="en-US" altLang="zh-CN" sz="2000" dirty="0" smtClean="0"/>
              <a:t>oxidize.</a:t>
            </a:r>
            <a:endParaRPr lang="zh-CN" altLang="en-US" sz="2000" dirty="0"/>
          </a:p>
        </p:txBody>
      </p:sp>
      <p:sp>
        <p:nvSpPr>
          <p:cNvPr id="23" name="矩形 22"/>
          <p:cNvSpPr/>
          <p:nvPr/>
        </p:nvSpPr>
        <p:spPr>
          <a:xfrm>
            <a:off x="8572499" y="-37335"/>
            <a:ext cx="1865296" cy="549786"/>
          </a:xfrm>
          <a:prstGeom prst="rect">
            <a:avLst/>
          </a:prstGeom>
          <a:solidFill>
            <a:srgbClr val="DA57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5038359" y="-127000"/>
            <a:ext cx="1772108" cy="639715"/>
          </a:xfrm>
          <a:prstGeom prst="rect">
            <a:avLst/>
          </a:prstGeom>
          <a:solidFill>
            <a:srgbClr val="EBB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04651" y="781174"/>
            <a:ext cx="9767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sz="2000" b="1" dirty="0"/>
              <a:t>Estimation of Transformation </a:t>
            </a:r>
            <a:r>
              <a:rPr lang="en-US" altLang="zh-CN" sz="2000" b="1" dirty="0" smtClean="0"/>
              <a:t>Reaction  :</a:t>
            </a:r>
            <a:r>
              <a:rPr lang="en-US" altLang="zh-CN" sz="2400" b="1" dirty="0" smtClean="0"/>
              <a:t> </a:t>
            </a:r>
            <a:r>
              <a:rPr lang="en-US" altLang="zh-CN" sz="2000" b="1" dirty="0" smtClean="0"/>
              <a:t>tetracycline </a:t>
            </a:r>
            <a:r>
              <a:rPr lang="en-US" altLang="zh-CN" sz="2000" b="1" dirty="0"/>
              <a:t>(</a:t>
            </a:r>
            <a:r>
              <a:rPr lang="en-US" altLang="zh-CN" sz="2000" b="1" dirty="0" smtClean="0"/>
              <a:t>TCs)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6" name="AutoShape 4" descr="https://wcponline.com/wp-content/uploads/2006/10/Figure-4-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-25431" y="6474002"/>
            <a:ext cx="122174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err="1"/>
              <a:t>Wammer</a:t>
            </a:r>
            <a:r>
              <a:rPr lang="en-US" altLang="zh-CN" sz="1100" dirty="0"/>
              <a:t>, K. H., Slattery, M. T., </a:t>
            </a:r>
            <a:r>
              <a:rPr lang="en-US" altLang="zh-CN" sz="1100" dirty="0" err="1"/>
              <a:t>Stemig</a:t>
            </a:r>
            <a:r>
              <a:rPr lang="en-US" altLang="zh-CN" sz="1100" dirty="0"/>
              <a:t>, A. M., &amp; Ditty, J. L. (2011). Tetracycline photolysis in natural waters: loss of antibacterial activity. Chemosphere, 85(9), 1505-1510.</a:t>
            </a:r>
            <a:endParaRPr lang="zh-CN" altLang="en-US" sz="1100" dirty="0"/>
          </a:p>
        </p:txBody>
      </p:sp>
      <p:sp>
        <p:nvSpPr>
          <p:cNvPr id="10" name="AutoShape 7" descr="内部浓差极化 (ICP) 和反向器盐扩散的图示。 虚线表示跨膜渗透压的逐渐变化。 （改编自 Achilli、Cath 和 Childress 2010）。 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8572498" y="-127000"/>
            <a:ext cx="1865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</a:rPr>
              <a:t>6.</a:t>
            </a:r>
            <a:r>
              <a:rPr lang="en-US" altLang="zh-CN" sz="2000" b="1" dirty="0"/>
              <a:t> </a:t>
            </a:r>
            <a:r>
              <a:rPr lang="en-US" altLang="zh-CN" sz="1400" b="1" dirty="0" smtClean="0">
                <a:solidFill>
                  <a:schemeClr val="bg1"/>
                </a:solidFill>
              </a:rPr>
              <a:t>Transformation </a:t>
            </a:r>
            <a:r>
              <a:rPr lang="en-US" altLang="zh-CN" sz="1400" b="1" dirty="0">
                <a:solidFill>
                  <a:schemeClr val="bg1"/>
                </a:solidFill>
              </a:rPr>
              <a:t>Reaction  :</a:t>
            </a:r>
            <a:r>
              <a:rPr lang="en-US" altLang="zh-CN" sz="1600" b="1" dirty="0">
                <a:solidFill>
                  <a:schemeClr val="bg1"/>
                </a:solidFill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</a:rPr>
              <a:t>tetracycline 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190" y="4008468"/>
            <a:ext cx="3330446" cy="180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653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0" y="0"/>
            <a:ext cx="12192000" cy="246529"/>
          </a:xfrm>
          <a:prstGeom prst="rect">
            <a:avLst/>
          </a:prstGeom>
          <a:solidFill>
            <a:srgbClr val="B59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411"/>
          <a:stretch/>
        </p:blipFill>
        <p:spPr>
          <a:xfrm>
            <a:off x="0" y="6771969"/>
            <a:ext cx="12192000" cy="83574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-25431" y="-37335"/>
            <a:ext cx="1615079" cy="549786"/>
          </a:xfrm>
          <a:prstGeom prst="rect">
            <a:avLst/>
          </a:prstGeom>
          <a:solidFill>
            <a:srgbClr val="2EA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589647" y="-37071"/>
            <a:ext cx="1737791" cy="549786"/>
          </a:xfrm>
          <a:prstGeom prst="rect">
            <a:avLst/>
          </a:prstGeom>
          <a:solidFill>
            <a:srgbClr val="228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3224591" y="-37336"/>
            <a:ext cx="1813767" cy="549787"/>
          </a:xfrm>
          <a:prstGeom prst="rect">
            <a:avLst/>
          </a:prstGeom>
          <a:solidFill>
            <a:srgbClr val="585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6810466" y="-37335"/>
            <a:ext cx="1762033" cy="550050"/>
          </a:xfrm>
          <a:prstGeom prst="rect">
            <a:avLst/>
          </a:prstGeom>
          <a:solidFill>
            <a:srgbClr val="B54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8F65C-32B6-44AD-B5C6-741E2EBC8CAC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307975" y="1302424"/>
            <a:ext cx="1131028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200"/>
            <a:r>
              <a:rPr lang="en-US" altLang="zh-CN" sz="2000" dirty="0" smtClean="0"/>
              <a:t>(1)Adsorption</a:t>
            </a:r>
          </a:p>
          <a:p>
            <a:pPr indent="457200"/>
            <a:r>
              <a:rPr lang="en-US" altLang="zh-CN" sz="2000" dirty="0" smtClean="0"/>
              <a:t>Mainly </a:t>
            </a:r>
            <a:r>
              <a:rPr lang="en-US" altLang="zh-CN" sz="2000" dirty="0"/>
              <a:t>related to ion exchange</a:t>
            </a:r>
            <a:r>
              <a:rPr lang="en-US" altLang="zh-CN" sz="2000" dirty="0" smtClean="0"/>
              <a:t>.</a:t>
            </a:r>
          </a:p>
          <a:p>
            <a:pPr indent="457200"/>
            <a:r>
              <a:rPr lang="en-US" altLang="zh-CN" sz="2000" dirty="0"/>
              <a:t>The mineral and organic components in soil are the main adsorption </a:t>
            </a:r>
            <a:r>
              <a:rPr lang="en-US" altLang="zh-CN" sz="2000" dirty="0" smtClean="0"/>
              <a:t>points.</a:t>
            </a:r>
          </a:p>
          <a:p>
            <a:pPr indent="457200"/>
            <a:r>
              <a:rPr lang="en-US" altLang="zh-CN" sz="2000" dirty="0"/>
              <a:t>Hydrophobic partition, cation exchange, cation bond bridge, surface coordination chelation and hydrogen bond all play a role in adsorption.</a:t>
            </a:r>
          </a:p>
          <a:p>
            <a:pPr indent="457200"/>
            <a:r>
              <a:rPr lang="en-US" altLang="zh-CN" sz="2000" dirty="0"/>
              <a:t>  According to </a:t>
            </a:r>
            <a:r>
              <a:rPr lang="en-US" altLang="zh-CN" sz="2000" dirty="0" err="1" smtClean="0"/>
              <a:t>Freumdlich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equation, increasing </a:t>
            </a:r>
            <a:r>
              <a:rPr lang="en-US" altLang="zh-CN" sz="2000" dirty="0" err="1"/>
              <a:t>humic</a:t>
            </a:r>
            <a:r>
              <a:rPr lang="en-US" altLang="zh-CN" sz="2000" dirty="0"/>
              <a:t> acid will reduce the adsorption of TCs. When TC is adsorbed to the soil, it will be protected and its half-life will become </a:t>
            </a:r>
            <a:r>
              <a:rPr lang="en-US" altLang="zh-CN" sz="2000" dirty="0" smtClean="0"/>
              <a:t>longer.</a:t>
            </a:r>
          </a:p>
          <a:p>
            <a:r>
              <a:rPr lang="en-US" altLang="zh-CN" sz="2000" dirty="0"/>
              <a:t>(2) Biotic </a:t>
            </a:r>
            <a:r>
              <a:rPr lang="en-US" altLang="zh-CN" sz="2000" dirty="0" smtClean="0"/>
              <a:t>processes</a:t>
            </a:r>
          </a:p>
          <a:p>
            <a:pPr indent="457200"/>
            <a:r>
              <a:rPr lang="en-US" altLang="zh-CN" sz="2000" dirty="0"/>
              <a:t> Due to the formation of inhibitory intermediates and by-products in the degradation process, it is impossible to completely mineralize tetracycline by a single </a:t>
            </a:r>
            <a:r>
              <a:rPr lang="en-US" altLang="zh-CN" sz="2000" dirty="0" smtClean="0"/>
              <a:t>method.</a:t>
            </a:r>
            <a:endParaRPr lang="en-US" altLang="zh-CN" sz="2000" dirty="0"/>
          </a:p>
        </p:txBody>
      </p:sp>
      <p:sp>
        <p:nvSpPr>
          <p:cNvPr id="23" name="矩形 22"/>
          <p:cNvSpPr/>
          <p:nvPr/>
        </p:nvSpPr>
        <p:spPr>
          <a:xfrm>
            <a:off x="8572499" y="-37335"/>
            <a:ext cx="1865296" cy="549786"/>
          </a:xfrm>
          <a:prstGeom prst="rect">
            <a:avLst/>
          </a:prstGeom>
          <a:solidFill>
            <a:srgbClr val="DA57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5038359" y="-127000"/>
            <a:ext cx="1772108" cy="639715"/>
          </a:xfrm>
          <a:prstGeom prst="rect">
            <a:avLst/>
          </a:prstGeom>
          <a:solidFill>
            <a:srgbClr val="EBB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73117" y="755524"/>
            <a:ext cx="2639024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Degradation Methods</a:t>
            </a:r>
            <a:r>
              <a:rPr lang="zh-CN" altLang="en-US" sz="2000" dirty="0" smtClean="0"/>
              <a:t>：</a:t>
            </a:r>
            <a:endParaRPr lang="zh-CN" altLang="en-US" sz="2000" dirty="0"/>
          </a:p>
        </p:txBody>
      </p:sp>
      <p:sp>
        <p:nvSpPr>
          <p:cNvPr id="6" name="AutoShape 4" descr="https://wcponline.com/wp-content/uploads/2006/10/Figure-4-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-25431" y="6474002"/>
            <a:ext cx="122174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Chen, X., Yang, Y., </a:t>
            </a:r>
            <a:r>
              <a:rPr lang="en-US" altLang="zh-CN" sz="1100" dirty="0" err="1"/>
              <a:t>Ke</a:t>
            </a:r>
            <a:r>
              <a:rPr lang="en-US" altLang="zh-CN" sz="1100" dirty="0"/>
              <a:t>, Y., Chen, C. &amp; </a:t>
            </a:r>
            <a:r>
              <a:rPr lang="en-US" altLang="zh-CN" sz="1100" dirty="0" err="1"/>
              <a:t>Xie</a:t>
            </a:r>
            <a:r>
              <a:rPr lang="en-US" altLang="zh-CN" sz="1100" dirty="0"/>
              <a:t>, S. A comprehensive review on biodegradation of </a:t>
            </a:r>
            <a:r>
              <a:rPr lang="en-US" altLang="zh-CN" sz="1100" dirty="0" err="1"/>
              <a:t>tetracyclines</a:t>
            </a:r>
            <a:r>
              <a:rPr lang="en-US" altLang="zh-CN" sz="1100" dirty="0"/>
              <a:t>: Current research progress and prospect. </a:t>
            </a:r>
            <a:r>
              <a:rPr lang="en-US" altLang="zh-CN" sz="1100" i="1" dirty="0"/>
              <a:t>Sci. Total Environ.</a:t>
            </a:r>
            <a:r>
              <a:rPr lang="en-US" altLang="zh-CN" sz="1100" dirty="0"/>
              <a:t> 814, 152852 (2022).</a:t>
            </a:r>
            <a:endParaRPr lang="zh-CN" altLang="en-US" sz="1100" dirty="0"/>
          </a:p>
        </p:txBody>
      </p:sp>
      <p:sp>
        <p:nvSpPr>
          <p:cNvPr id="10" name="AutoShape 7" descr="内部浓差极化 (ICP) 和反向器盐扩散的图示。 虚线表示跨膜渗透压的逐渐变化。 （改编自 Achilli、Cath 和 Childress 2010）。 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572498" y="-127000"/>
            <a:ext cx="1865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</a:rPr>
              <a:t>6.</a:t>
            </a:r>
            <a:r>
              <a:rPr lang="en-US" altLang="zh-CN" sz="2000" b="1" dirty="0"/>
              <a:t> </a:t>
            </a:r>
            <a:r>
              <a:rPr lang="en-US" altLang="zh-CN" sz="1400" b="1" dirty="0" smtClean="0">
                <a:solidFill>
                  <a:schemeClr val="bg1"/>
                </a:solidFill>
              </a:rPr>
              <a:t>Transformation </a:t>
            </a:r>
            <a:r>
              <a:rPr lang="en-US" altLang="zh-CN" sz="1400" b="1" dirty="0">
                <a:solidFill>
                  <a:schemeClr val="bg1"/>
                </a:solidFill>
              </a:rPr>
              <a:t>Reaction  :</a:t>
            </a:r>
            <a:r>
              <a:rPr lang="en-US" altLang="zh-CN" sz="1600" b="1" dirty="0">
                <a:solidFill>
                  <a:schemeClr val="bg1"/>
                </a:solidFill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</a:rPr>
              <a:t>tetracycline 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76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246529"/>
          </a:xfrm>
          <a:prstGeom prst="rect">
            <a:avLst/>
          </a:prstGeom>
          <a:solidFill>
            <a:srgbClr val="B59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411"/>
          <a:stretch/>
        </p:blipFill>
        <p:spPr>
          <a:xfrm>
            <a:off x="0" y="6771969"/>
            <a:ext cx="12192000" cy="83574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-25431" y="-37335"/>
            <a:ext cx="1615079" cy="549786"/>
          </a:xfrm>
          <a:prstGeom prst="rect">
            <a:avLst/>
          </a:prstGeom>
          <a:solidFill>
            <a:srgbClr val="2EA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589647" y="-37071"/>
            <a:ext cx="1737791" cy="549786"/>
          </a:xfrm>
          <a:prstGeom prst="rect">
            <a:avLst/>
          </a:prstGeom>
          <a:solidFill>
            <a:srgbClr val="228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3224591" y="-37336"/>
            <a:ext cx="1813767" cy="549787"/>
          </a:xfrm>
          <a:prstGeom prst="rect">
            <a:avLst/>
          </a:prstGeom>
          <a:solidFill>
            <a:srgbClr val="585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6810466" y="-37335"/>
            <a:ext cx="1762033" cy="550050"/>
          </a:xfrm>
          <a:prstGeom prst="rect">
            <a:avLst/>
          </a:prstGeom>
          <a:solidFill>
            <a:srgbClr val="B54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8F65C-32B6-44AD-B5C6-741E2EBC8CAC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307975" y="1302424"/>
            <a:ext cx="1131028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200"/>
            <a:r>
              <a:rPr lang="en-US" altLang="zh-CN" sz="2000" dirty="0" smtClean="0"/>
              <a:t>(4) </a:t>
            </a:r>
            <a:r>
              <a:rPr lang="en-US" altLang="zh-CN" sz="2000" dirty="0"/>
              <a:t>P</a:t>
            </a:r>
            <a:r>
              <a:rPr lang="en-US" altLang="zh-CN" sz="2000" dirty="0" smtClean="0"/>
              <a:t>hotolysis </a:t>
            </a:r>
          </a:p>
          <a:p>
            <a:pPr indent="457200"/>
            <a:r>
              <a:rPr lang="en-US" altLang="zh-CN" sz="2000" dirty="0"/>
              <a:t>T</a:t>
            </a:r>
            <a:r>
              <a:rPr lang="en-US" altLang="zh-CN" sz="2000" dirty="0" smtClean="0"/>
              <a:t>etracycline </a:t>
            </a:r>
            <a:r>
              <a:rPr lang="en-US" altLang="zh-CN" sz="2000" dirty="0"/>
              <a:t>will undergo </a:t>
            </a:r>
            <a:r>
              <a:rPr lang="en-US" altLang="zh-CN" sz="2000" dirty="0" smtClean="0"/>
              <a:t>direct photolysis under sunlight.</a:t>
            </a:r>
          </a:p>
          <a:p>
            <a:pPr indent="457200"/>
            <a:r>
              <a:rPr lang="en-US" altLang="zh-CN" sz="2000" dirty="0" smtClean="0"/>
              <a:t>Photolysis is </a:t>
            </a:r>
            <a:r>
              <a:rPr lang="en-US" altLang="zh-CN" sz="2000" dirty="0"/>
              <a:t>very fast with a degradation rate constant at 3.61 ± 0.06 day−1. </a:t>
            </a:r>
            <a:endParaRPr lang="en-US" altLang="zh-CN" sz="2000" dirty="0" smtClean="0"/>
          </a:p>
          <a:p>
            <a:pPr indent="457200"/>
            <a:r>
              <a:rPr lang="en-US" altLang="zh-CN" sz="2000" dirty="0" smtClean="0"/>
              <a:t>The </a:t>
            </a:r>
            <a:r>
              <a:rPr lang="en-US" altLang="zh-CN" sz="2000" dirty="0"/>
              <a:t>product of the reaction is no longer antibacterial. Major degradation product is 4a,12a-anhydro-4-oxo-4-dedimethylaminotetracycline.</a:t>
            </a:r>
            <a:endParaRPr lang="en-US" altLang="zh-CN" sz="2000" dirty="0" smtClean="0"/>
          </a:p>
          <a:p>
            <a:r>
              <a:rPr lang="en-US" altLang="zh-CN" sz="2000" dirty="0" smtClean="0"/>
              <a:t>(5</a:t>
            </a:r>
            <a:r>
              <a:rPr lang="en-US" altLang="zh-CN" sz="2000" dirty="0"/>
              <a:t>) </a:t>
            </a:r>
            <a:r>
              <a:rPr lang="en-US" altLang="zh-CN" sz="2000"/>
              <a:t>Advanced </a:t>
            </a:r>
            <a:r>
              <a:rPr lang="en-US" altLang="zh-CN" sz="2000" smtClean="0"/>
              <a:t>oxidation </a:t>
            </a:r>
            <a:r>
              <a:rPr lang="en-US" altLang="zh-CN" sz="2000" dirty="0"/>
              <a:t>process: </a:t>
            </a:r>
            <a:endParaRPr lang="en-US" altLang="zh-CN" sz="2000" dirty="0" smtClean="0"/>
          </a:p>
          <a:p>
            <a:pPr indent="457200"/>
            <a:r>
              <a:rPr lang="en-US" altLang="zh-CN" sz="2000" dirty="0" smtClean="0"/>
              <a:t>Often </a:t>
            </a:r>
            <a:r>
              <a:rPr lang="en-US" altLang="zh-CN" sz="2000" dirty="0"/>
              <a:t>used to treat tetracycline in sewage and soil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dirty="0" smtClean="0"/>
              <a:t>(6) </a:t>
            </a:r>
            <a:r>
              <a:rPr lang="en-US" altLang="zh-CN" sz="2000" dirty="0"/>
              <a:t>Hydrolysis </a:t>
            </a:r>
            <a:endParaRPr lang="en-US" altLang="zh-CN" sz="2000" dirty="0" smtClean="0"/>
          </a:p>
          <a:p>
            <a:pPr indent="457200"/>
            <a:r>
              <a:rPr lang="en-US" altLang="zh-CN" sz="2000" dirty="0"/>
              <a:t>Hydrolysis </a:t>
            </a:r>
            <a:r>
              <a:rPr lang="en-US" altLang="zh-CN" sz="2000" dirty="0" smtClean="0"/>
              <a:t> of </a:t>
            </a:r>
            <a:r>
              <a:rPr lang="en-US" altLang="zh-CN" sz="2000" dirty="0"/>
              <a:t>tetracycline obeys the first-order model and similar rate constant value</a:t>
            </a:r>
            <a:r>
              <a:rPr lang="en-US" altLang="zh-CN" sz="2000" dirty="0" smtClean="0"/>
              <a:t>.</a:t>
            </a:r>
          </a:p>
          <a:p>
            <a:pPr indent="457200"/>
            <a:r>
              <a:rPr lang="en-US" altLang="zh-CN" sz="2000" dirty="0"/>
              <a:t>When there is calcium ion, the degradation rate becomes slower, which is close to the availability adjusted first order model Hydrolysis in pH neutral solution is much faster.</a:t>
            </a:r>
            <a:endParaRPr lang="en-US" altLang="zh-CN" sz="2000" dirty="0"/>
          </a:p>
        </p:txBody>
      </p:sp>
      <p:sp>
        <p:nvSpPr>
          <p:cNvPr id="23" name="矩形 22"/>
          <p:cNvSpPr/>
          <p:nvPr/>
        </p:nvSpPr>
        <p:spPr>
          <a:xfrm>
            <a:off x="8572499" y="-37335"/>
            <a:ext cx="1865296" cy="549786"/>
          </a:xfrm>
          <a:prstGeom prst="rect">
            <a:avLst/>
          </a:prstGeom>
          <a:solidFill>
            <a:srgbClr val="DA57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5038359" y="-127000"/>
            <a:ext cx="1772108" cy="639715"/>
          </a:xfrm>
          <a:prstGeom prst="rect">
            <a:avLst/>
          </a:prstGeom>
          <a:solidFill>
            <a:srgbClr val="EBB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73117" y="755524"/>
            <a:ext cx="2639024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Degradation Methods</a:t>
            </a:r>
            <a:r>
              <a:rPr lang="zh-CN" altLang="en-US" sz="2000" dirty="0" smtClean="0"/>
              <a:t>：</a:t>
            </a:r>
            <a:endParaRPr lang="zh-CN" altLang="en-US" sz="2000" dirty="0"/>
          </a:p>
        </p:txBody>
      </p:sp>
      <p:sp>
        <p:nvSpPr>
          <p:cNvPr id="6" name="AutoShape 4" descr="https://wcponline.com/wp-content/uploads/2006/10/Figure-4-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-25431" y="6474002"/>
            <a:ext cx="122174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Chen, X., Yang, Y., </a:t>
            </a:r>
            <a:r>
              <a:rPr lang="en-US" altLang="zh-CN" sz="1100" dirty="0" err="1"/>
              <a:t>Ke</a:t>
            </a:r>
            <a:r>
              <a:rPr lang="en-US" altLang="zh-CN" sz="1100" dirty="0"/>
              <a:t>, Y., Chen, C. &amp; </a:t>
            </a:r>
            <a:r>
              <a:rPr lang="en-US" altLang="zh-CN" sz="1100" dirty="0" err="1"/>
              <a:t>Xie</a:t>
            </a:r>
            <a:r>
              <a:rPr lang="en-US" altLang="zh-CN" sz="1100" dirty="0"/>
              <a:t>, S. A comprehensive review on biodegradation of </a:t>
            </a:r>
            <a:r>
              <a:rPr lang="en-US" altLang="zh-CN" sz="1100" dirty="0" err="1"/>
              <a:t>tetracyclines</a:t>
            </a:r>
            <a:r>
              <a:rPr lang="en-US" altLang="zh-CN" sz="1100" dirty="0"/>
              <a:t>: Current research progress and prospect. </a:t>
            </a:r>
            <a:r>
              <a:rPr lang="en-US" altLang="zh-CN" sz="1100" i="1" dirty="0"/>
              <a:t>Sci. Total Environ.</a:t>
            </a:r>
            <a:r>
              <a:rPr lang="en-US" altLang="zh-CN" sz="1100" dirty="0"/>
              <a:t> 814, 152852 (2022).</a:t>
            </a:r>
            <a:endParaRPr lang="zh-CN" altLang="en-US" sz="1100" dirty="0"/>
          </a:p>
        </p:txBody>
      </p:sp>
      <p:sp>
        <p:nvSpPr>
          <p:cNvPr id="10" name="AutoShape 7" descr="内部浓差极化 (ICP) 和反向器盐扩散的图示。 虚线表示跨膜渗透压的逐渐变化。 （改编自 Achilli、Cath 和 Childress 2010）。 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572498" y="-127000"/>
            <a:ext cx="1865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</a:rPr>
              <a:t>6.</a:t>
            </a:r>
            <a:r>
              <a:rPr lang="en-US" altLang="zh-CN" sz="2000" b="1" dirty="0"/>
              <a:t> </a:t>
            </a:r>
            <a:r>
              <a:rPr lang="en-US" altLang="zh-CN" sz="1400" b="1" dirty="0" smtClean="0">
                <a:solidFill>
                  <a:schemeClr val="bg1"/>
                </a:solidFill>
              </a:rPr>
              <a:t>Transformation </a:t>
            </a:r>
            <a:r>
              <a:rPr lang="en-US" altLang="zh-CN" sz="1400" b="1" dirty="0">
                <a:solidFill>
                  <a:schemeClr val="bg1"/>
                </a:solidFill>
              </a:rPr>
              <a:t>Reaction  :</a:t>
            </a:r>
            <a:r>
              <a:rPr lang="en-US" altLang="zh-CN" sz="1600" b="1" dirty="0">
                <a:solidFill>
                  <a:schemeClr val="bg1"/>
                </a:solidFill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</a:rPr>
              <a:t>tetracycline 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79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411"/>
          <a:stretch/>
        </p:blipFill>
        <p:spPr>
          <a:xfrm>
            <a:off x="0" y="6771969"/>
            <a:ext cx="12192000" cy="8357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24324" y="-1122089"/>
            <a:ext cx="688932" cy="901874"/>
          </a:xfrm>
          <a:prstGeom prst="rect">
            <a:avLst/>
          </a:prstGeom>
          <a:solidFill>
            <a:srgbClr val="2EA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13256" y="-1122089"/>
            <a:ext cx="688932" cy="901874"/>
          </a:xfrm>
          <a:prstGeom prst="rect">
            <a:avLst/>
          </a:prstGeom>
          <a:solidFill>
            <a:srgbClr val="228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02188" y="-1122089"/>
            <a:ext cx="688932" cy="901874"/>
          </a:xfrm>
          <a:prstGeom prst="rect">
            <a:avLst/>
          </a:prstGeom>
          <a:solidFill>
            <a:srgbClr val="585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391120" y="-1122089"/>
            <a:ext cx="688932" cy="901874"/>
          </a:xfrm>
          <a:prstGeom prst="rect">
            <a:avLst/>
          </a:prstGeom>
          <a:solidFill>
            <a:srgbClr val="873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080052" y="-1122089"/>
            <a:ext cx="688932" cy="901874"/>
          </a:xfrm>
          <a:prstGeom prst="rect">
            <a:avLst/>
          </a:prstGeom>
          <a:solidFill>
            <a:srgbClr val="DA57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34939" y="3119111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3200" b="1" dirty="0" smtClean="0">
                <a:solidFill>
                  <a:srgbClr val="B284C6"/>
                </a:solidFill>
              </a:rPr>
              <a:t>3.Conclusion </a:t>
            </a:r>
            <a:endParaRPr lang="en-US" altLang="zh-CN" sz="3200" b="1" dirty="0">
              <a:solidFill>
                <a:srgbClr val="B284C6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0"/>
            <a:ext cx="12192000" cy="246529"/>
          </a:xfrm>
          <a:prstGeom prst="rect">
            <a:avLst/>
          </a:prstGeom>
          <a:solidFill>
            <a:srgbClr val="B59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96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8F65C-32B6-44AD-B5C6-741E2EBC8CAC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0122" y="1364874"/>
            <a:ext cx="1136335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(1)</a:t>
            </a:r>
            <a:r>
              <a:rPr lang="en-US" altLang="zh-CN" sz="2000" dirty="0" smtClean="0"/>
              <a:t>Through </a:t>
            </a:r>
            <a:r>
              <a:rPr lang="en-US" altLang="zh-CN" sz="2000" dirty="0"/>
              <a:t>geographical data, </a:t>
            </a:r>
            <a:r>
              <a:rPr lang="en-US" altLang="zh-CN" sz="2000" dirty="0" err="1"/>
              <a:t>Dasha</a:t>
            </a:r>
            <a:r>
              <a:rPr lang="en-US" altLang="zh-CN" sz="2000" dirty="0"/>
              <a:t> River is divided into six sections, and flow analysis and BOD degradation analysis are carried out section by section</a:t>
            </a:r>
            <a:r>
              <a:rPr lang="en-US" altLang="zh-CN" sz="2000" dirty="0" smtClean="0"/>
              <a:t>.</a:t>
            </a:r>
          </a:p>
          <a:p>
            <a:endParaRPr lang="en-US" altLang="zh-CN" sz="2000" dirty="0" smtClean="0"/>
          </a:p>
          <a:p>
            <a:r>
              <a:rPr lang="en-US" altLang="zh-CN" sz="2000" dirty="0"/>
              <a:t>According to the calculation results, the river moves 11.05km after 27h to reach the end of </a:t>
            </a:r>
            <a:r>
              <a:rPr lang="en-US" altLang="zh-CN" sz="2000" dirty="0" err="1"/>
              <a:t>Dasha</a:t>
            </a:r>
            <a:r>
              <a:rPr lang="en-US" altLang="zh-CN" sz="2000" dirty="0"/>
              <a:t> River. The final BOD concentration is 130.135mg/l</a:t>
            </a:r>
            <a:r>
              <a:rPr lang="en-US" altLang="zh-CN" sz="2000" dirty="0" smtClean="0"/>
              <a:t>.</a:t>
            </a:r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The effluent concentration </a:t>
            </a:r>
            <a:r>
              <a:rPr lang="en-US" altLang="zh-CN" sz="2000" dirty="0"/>
              <a:t>is greater than the BOD concentration suitable for fishery </a:t>
            </a:r>
            <a:r>
              <a:rPr lang="en-US" altLang="zh-CN" sz="2000" dirty="0" smtClean="0"/>
              <a:t>activities.</a:t>
            </a:r>
          </a:p>
          <a:p>
            <a:r>
              <a:rPr lang="en-US" altLang="zh-CN" sz="2000" dirty="0" smtClean="0"/>
              <a:t>The </a:t>
            </a:r>
            <a:r>
              <a:rPr lang="en-US" altLang="zh-CN" sz="2000" dirty="0"/>
              <a:t>leakage of medical wastewater will have a noticeable impact on the environment</a:t>
            </a:r>
            <a:r>
              <a:rPr lang="en-US" altLang="zh-CN" sz="2000" dirty="0" smtClean="0"/>
              <a:t>.</a:t>
            </a:r>
          </a:p>
          <a:p>
            <a:endParaRPr lang="en-US" altLang="zh-CN" sz="2000" dirty="0" smtClean="0"/>
          </a:p>
          <a:p>
            <a:r>
              <a:rPr lang="en-US" altLang="zh-CN" sz="2000" dirty="0" smtClean="0">
                <a:solidFill>
                  <a:srgbClr val="FF0000"/>
                </a:solidFill>
              </a:rPr>
              <a:t>(2)</a:t>
            </a:r>
            <a:r>
              <a:rPr lang="en-US" altLang="zh-CN" sz="2000" dirty="0" smtClean="0"/>
              <a:t>Possible improvement: considering </a:t>
            </a:r>
            <a:r>
              <a:rPr lang="en-US" altLang="zh-CN" sz="2000" dirty="0"/>
              <a:t>the upstream water inflow and dilution, the impact may be reduced. </a:t>
            </a:r>
            <a:endParaRPr lang="en-US" altLang="zh-CN" sz="2000" dirty="0" smtClean="0"/>
          </a:p>
          <a:p>
            <a:endParaRPr lang="en-US" altLang="zh-CN" sz="2000" dirty="0"/>
          </a:p>
          <a:p>
            <a:r>
              <a:rPr lang="en-US" altLang="zh-CN" sz="2000" dirty="0" smtClean="0">
                <a:solidFill>
                  <a:srgbClr val="FF0000"/>
                </a:solidFill>
              </a:rPr>
              <a:t>(3)</a:t>
            </a:r>
            <a:r>
              <a:rPr lang="en-US" altLang="zh-CN" sz="2000" dirty="0" smtClean="0"/>
              <a:t>Taking </a:t>
            </a:r>
            <a:r>
              <a:rPr lang="en-US" altLang="zh-CN" sz="2000" dirty="0"/>
              <a:t>tetracycline as an example, the degradation of stubborn chemicals involves adsorption process, biological treatment process, chemical hydrolysis, photolysis and </a:t>
            </a:r>
            <a:r>
              <a:rPr lang="en-US" altLang="zh-CN" sz="2000" dirty="0" smtClean="0"/>
              <a:t>oxidation.</a:t>
            </a:r>
            <a:endParaRPr lang="en-US" altLang="zh-CN" sz="2000" dirty="0" smtClean="0"/>
          </a:p>
        </p:txBody>
      </p:sp>
      <p:sp>
        <p:nvSpPr>
          <p:cNvPr id="13" name="矩形 12"/>
          <p:cNvSpPr/>
          <p:nvPr/>
        </p:nvSpPr>
        <p:spPr>
          <a:xfrm>
            <a:off x="0" y="0"/>
            <a:ext cx="12192000" cy="246529"/>
          </a:xfrm>
          <a:prstGeom prst="rect">
            <a:avLst/>
          </a:prstGeom>
          <a:solidFill>
            <a:srgbClr val="B59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71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8F65C-32B6-44AD-B5C6-741E2EBC8CAC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6583107"/>
            <a:ext cx="12192000" cy="274893"/>
          </a:xfrm>
          <a:prstGeom prst="rect">
            <a:avLst/>
          </a:prstGeom>
          <a:solidFill>
            <a:srgbClr val="B59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07" y="281980"/>
            <a:ext cx="2775431" cy="1218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矩形 17"/>
          <p:cNvSpPr/>
          <p:nvPr/>
        </p:nvSpPr>
        <p:spPr>
          <a:xfrm>
            <a:off x="0" y="0"/>
            <a:ext cx="12192000" cy="246529"/>
          </a:xfrm>
          <a:prstGeom prst="rect">
            <a:avLst/>
          </a:prstGeom>
          <a:solidFill>
            <a:srgbClr val="B59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1"/>
          <p:cNvSpPr>
            <a:spLocks noChangeArrowheads="1"/>
          </p:cNvSpPr>
          <p:nvPr/>
        </p:nvSpPr>
        <p:spPr bwMode="auto">
          <a:xfrm>
            <a:off x="3437280" y="2830984"/>
            <a:ext cx="558377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8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635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Thank you</a:t>
            </a:r>
            <a:endParaRPr lang="en-US" altLang="en-US" sz="80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635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613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0" y="0"/>
            <a:ext cx="12192000" cy="246529"/>
          </a:xfrm>
          <a:prstGeom prst="rect">
            <a:avLst/>
          </a:prstGeom>
          <a:solidFill>
            <a:srgbClr val="B59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411"/>
          <a:stretch/>
        </p:blipFill>
        <p:spPr>
          <a:xfrm>
            <a:off x="0" y="6771969"/>
            <a:ext cx="12192000" cy="83574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0" y="0"/>
            <a:ext cx="1615079" cy="549786"/>
          </a:xfrm>
          <a:prstGeom prst="rect">
            <a:avLst/>
          </a:prstGeom>
          <a:solidFill>
            <a:srgbClr val="2EA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-25431" y="37767"/>
            <a:ext cx="1508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</a:rPr>
              <a:t>1.Backgroud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8F65C-32B6-44AD-B5C6-741E2EBC8CAC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308573" y="2200287"/>
            <a:ext cx="603772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200"/>
            <a:r>
              <a:rPr lang="en-US" altLang="zh-CN" sz="2000" dirty="0"/>
              <a:t>P</a:t>
            </a:r>
            <a:r>
              <a:rPr lang="en-US" altLang="zh-CN" sz="2000" dirty="0" smtClean="0"/>
              <a:t>athogenic </a:t>
            </a:r>
            <a:r>
              <a:rPr lang="en-US" altLang="zh-CN" sz="2000" dirty="0"/>
              <a:t>Microbes</a:t>
            </a:r>
          </a:p>
          <a:p>
            <a:pPr indent="-457200"/>
            <a:r>
              <a:rPr lang="en-US" altLang="zh-CN" sz="2000" dirty="0"/>
              <a:t>O</a:t>
            </a:r>
            <a:r>
              <a:rPr lang="en-US" altLang="zh-CN" sz="2000" dirty="0" smtClean="0"/>
              <a:t>rganic </a:t>
            </a:r>
            <a:r>
              <a:rPr lang="en-US" altLang="zh-CN" sz="2000" dirty="0"/>
              <a:t>nutrients</a:t>
            </a:r>
          </a:p>
          <a:p>
            <a:pPr indent="-457200"/>
            <a:r>
              <a:rPr lang="en-US" altLang="zh-CN" sz="2000" dirty="0" smtClean="0"/>
              <a:t>Disinfectant</a:t>
            </a:r>
            <a:endParaRPr lang="en-US" altLang="zh-CN" sz="2000" dirty="0"/>
          </a:p>
          <a:p>
            <a:pPr indent="-457200"/>
            <a:r>
              <a:rPr lang="en-US" altLang="zh-CN" sz="2000" dirty="0"/>
              <a:t>R</a:t>
            </a:r>
            <a:r>
              <a:rPr lang="en-US" altLang="zh-CN" sz="2000" dirty="0" smtClean="0"/>
              <a:t>adioactive </a:t>
            </a:r>
            <a:r>
              <a:rPr lang="en-US" altLang="zh-CN" sz="2000" dirty="0"/>
              <a:t>salt</a:t>
            </a:r>
          </a:p>
          <a:p>
            <a:pPr indent="-457200"/>
            <a:r>
              <a:rPr lang="en-US" altLang="zh-CN" sz="2000" dirty="0" smtClean="0"/>
              <a:t>Heavy </a:t>
            </a:r>
            <a:r>
              <a:rPr lang="en-US" altLang="zh-CN" sz="2000" dirty="0"/>
              <a:t>metal</a:t>
            </a:r>
          </a:p>
          <a:p>
            <a:pPr indent="-457200"/>
            <a:r>
              <a:rPr lang="en-US" altLang="zh-CN" sz="2000" dirty="0" smtClean="0"/>
              <a:t>Antibiotic</a:t>
            </a:r>
            <a:endParaRPr lang="en-US" altLang="zh-CN" sz="2000" dirty="0"/>
          </a:p>
          <a:p>
            <a:pPr indent="-457200"/>
            <a:r>
              <a:rPr lang="en-US" altLang="zh-CN" sz="2000" dirty="0" smtClean="0"/>
              <a:t>Chemicals</a:t>
            </a:r>
          </a:p>
          <a:p>
            <a:pPr indent="-457200"/>
            <a:endParaRPr lang="en-US" altLang="zh-CN" sz="2000" dirty="0" smtClean="0"/>
          </a:p>
          <a:p>
            <a:pPr indent="-457200"/>
            <a:endParaRPr lang="en-US" altLang="zh-CN" sz="2000" dirty="0"/>
          </a:p>
          <a:p>
            <a:pPr indent="-457200"/>
            <a:r>
              <a:rPr lang="en-US" altLang="zh-CN" sz="2000" dirty="0" smtClean="0"/>
              <a:t>BOD</a:t>
            </a:r>
          </a:p>
          <a:p>
            <a:pPr indent="-457200"/>
            <a:r>
              <a:rPr lang="en-US" altLang="zh-CN" sz="2000" dirty="0" smtClean="0"/>
              <a:t>COD</a:t>
            </a:r>
            <a:endParaRPr lang="zh-CN" alt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308573" y="1177040"/>
            <a:ext cx="4376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Medical waste water contains </a:t>
            </a:r>
            <a:r>
              <a:rPr lang="en-US" altLang="zh-CN" sz="2000" dirty="0"/>
              <a:t>many </a:t>
            </a:r>
            <a:r>
              <a:rPr lang="en-US" altLang="zh-CN" sz="2000" dirty="0" smtClean="0"/>
              <a:t>toxic components:</a:t>
            </a:r>
            <a:endParaRPr lang="zh-CN" altLang="en-US" sz="2000" dirty="0"/>
          </a:p>
        </p:txBody>
      </p:sp>
      <p:sp>
        <p:nvSpPr>
          <p:cNvPr id="6" name="AutoShape 4" descr="https://wcponline.com/wp-content/uploads/2006/10/Figure-4-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7" descr="内部浓差极化 (ICP) 和反向器盐扩散的图示。 虚线表示跨膜渗透压的逐渐变化。 （改编自 Achilli、Cath 和 Childress 2010）。 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356" y="721704"/>
            <a:ext cx="3229189" cy="2132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276" y="815834"/>
            <a:ext cx="2967987" cy="4322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直接连接符 3"/>
          <p:cNvCxnSpPr/>
          <p:nvPr/>
        </p:nvCxnSpPr>
        <p:spPr>
          <a:xfrm flipV="1">
            <a:off x="5138356" y="1440699"/>
            <a:ext cx="5774369" cy="14139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8367545" y="1440699"/>
            <a:ext cx="2545180" cy="14139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8367545" y="721704"/>
            <a:ext cx="2545180" cy="5710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5138356" y="721704"/>
            <a:ext cx="5774369" cy="5710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138357" y="5196436"/>
            <a:ext cx="459311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(5-15 </a:t>
            </a:r>
            <a:r>
              <a:rPr lang="en-US" altLang="zh-CN" dirty="0"/>
              <a:t>times than that of domestic </a:t>
            </a:r>
            <a:r>
              <a:rPr lang="en-US" altLang="zh-CN" dirty="0" smtClean="0"/>
              <a:t>wastewater) </a:t>
            </a:r>
          </a:p>
          <a:p>
            <a:r>
              <a:rPr lang="en-US" altLang="zh-CN" dirty="0" smtClean="0"/>
              <a:t>(inhibit </a:t>
            </a:r>
            <a:r>
              <a:rPr lang="en-US" altLang="zh-CN" dirty="0"/>
              <a:t>the biological activity </a:t>
            </a:r>
            <a:r>
              <a:rPr lang="en-US" altLang="zh-CN" dirty="0" smtClean="0"/>
              <a:t>of WWTP)</a:t>
            </a:r>
          </a:p>
          <a:p>
            <a:r>
              <a:rPr lang="en-US" altLang="zh-CN" dirty="0"/>
              <a:t>(endocrine disrupting compounds)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5225548" y="3943191"/>
            <a:ext cx="1757597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dirty="0"/>
              <a:t>Stability of drugs</a:t>
            </a:r>
          </a:p>
        </p:txBody>
      </p:sp>
      <p:sp>
        <p:nvSpPr>
          <p:cNvPr id="19" name="矩形 18"/>
          <p:cNvSpPr/>
          <p:nvPr/>
        </p:nvSpPr>
        <p:spPr>
          <a:xfrm>
            <a:off x="5225547" y="4578030"/>
            <a:ext cx="137588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dirty="0"/>
              <a:t>Toxic effects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911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0"/>
            <a:ext cx="12192000" cy="246529"/>
          </a:xfrm>
          <a:prstGeom prst="rect">
            <a:avLst/>
          </a:prstGeom>
          <a:solidFill>
            <a:srgbClr val="B59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411"/>
          <a:stretch/>
        </p:blipFill>
        <p:spPr>
          <a:xfrm>
            <a:off x="0" y="6771969"/>
            <a:ext cx="12192000" cy="83574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-25431" y="-37335"/>
            <a:ext cx="1615079" cy="549786"/>
          </a:xfrm>
          <a:prstGeom prst="rect">
            <a:avLst/>
          </a:prstGeom>
          <a:solidFill>
            <a:srgbClr val="2EA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8F65C-32B6-44AD-B5C6-741E2EBC8CAC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378931" y="771123"/>
            <a:ext cx="114087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200"/>
            <a:r>
              <a:rPr lang="en-US" altLang="zh-CN" sz="2000" dirty="0" smtClean="0"/>
              <a:t>Target: to </a:t>
            </a:r>
            <a:r>
              <a:rPr lang="en-US" altLang="zh-CN" sz="2000" dirty="0"/>
              <a:t>evaluate the concentration and change process of medical drugs in the </a:t>
            </a:r>
            <a:r>
              <a:rPr lang="en-US" altLang="zh-CN" sz="2000" dirty="0" err="1"/>
              <a:t>Dasha</a:t>
            </a:r>
            <a:r>
              <a:rPr lang="en-US" altLang="zh-CN" sz="2000" dirty="0"/>
              <a:t> River</a:t>
            </a:r>
            <a:endParaRPr lang="zh-CN" altLang="en-US" sz="2000" dirty="0"/>
          </a:p>
        </p:txBody>
      </p:sp>
      <p:sp>
        <p:nvSpPr>
          <p:cNvPr id="6" name="AutoShape 4" descr="https://wcponline.com/wp-content/uploads/2006/10/Figure-4-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31" y="1441636"/>
            <a:ext cx="3835400" cy="432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4821466" y="2038218"/>
            <a:ext cx="5903091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Basic assumptions: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(1)A </a:t>
            </a:r>
            <a:r>
              <a:rPr lang="en-US" altLang="zh-CN" dirty="0"/>
              <a:t>close </a:t>
            </a:r>
            <a:r>
              <a:rPr lang="en-US" altLang="zh-CN" dirty="0" smtClean="0"/>
              <a:t>system</a:t>
            </a:r>
          </a:p>
          <a:p>
            <a:r>
              <a:rPr lang="en-US" altLang="zh-CN" dirty="0" smtClean="0"/>
              <a:t>(2)The </a:t>
            </a:r>
            <a:r>
              <a:rPr lang="en-US" altLang="zh-CN" dirty="0"/>
              <a:t>leakage was </a:t>
            </a:r>
            <a:r>
              <a:rPr lang="en-US" altLang="zh-CN" dirty="0" smtClean="0"/>
              <a:t>continuous</a:t>
            </a:r>
          </a:p>
          <a:p>
            <a:r>
              <a:rPr lang="en-US" altLang="zh-CN" dirty="0" smtClean="0"/>
              <a:t>(3)Divided </a:t>
            </a:r>
            <a:r>
              <a:rPr lang="en-US" altLang="zh-CN" dirty="0"/>
              <a:t>it into six parts</a:t>
            </a:r>
            <a:r>
              <a:rPr lang="en-US" altLang="zh-CN" dirty="0" smtClean="0"/>
              <a:t>, </a:t>
            </a:r>
            <a:r>
              <a:rPr lang="en-US" altLang="zh-CN" dirty="0"/>
              <a:t>according to its velocity and </a:t>
            </a:r>
            <a:r>
              <a:rPr lang="en-US" altLang="zh-CN" dirty="0" smtClean="0"/>
              <a:t>width</a:t>
            </a:r>
          </a:p>
          <a:p>
            <a:r>
              <a:rPr lang="en-US" altLang="zh-CN" dirty="0"/>
              <a:t>(4) Boundary: from the </a:t>
            </a:r>
            <a:r>
              <a:rPr lang="en-US" altLang="zh-CN" dirty="0" smtClean="0"/>
              <a:t>hospital, to </a:t>
            </a:r>
            <a:r>
              <a:rPr lang="en-US" altLang="zh-CN" dirty="0"/>
              <a:t>the entrance to the sea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821466" y="1256970"/>
            <a:ext cx="5336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When medical </a:t>
            </a:r>
            <a:r>
              <a:rPr lang="en-US" altLang="zh-CN" dirty="0"/>
              <a:t>wastewater </a:t>
            </a:r>
            <a:r>
              <a:rPr lang="en-US" altLang="zh-CN" dirty="0" smtClean="0"/>
              <a:t> </a:t>
            </a:r>
            <a:r>
              <a:rPr lang="en-US" altLang="zh-CN" dirty="0"/>
              <a:t>flow into the </a:t>
            </a:r>
            <a:r>
              <a:rPr lang="en-US" altLang="zh-CN" dirty="0" err="1"/>
              <a:t>Dasha</a:t>
            </a:r>
            <a:r>
              <a:rPr lang="en-US" altLang="zh-CN" dirty="0"/>
              <a:t> </a:t>
            </a:r>
            <a:r>
              <a:rPr lang="en-US" altLang="zh-CN" dirty="0" smtClean="0"/>
              <a:t>River,</a:t>
            </a:r>
            <a:endParaRPr lang="zh-CN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119" y="3913568"/>
            <a:ext cx="4276725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矩形 27"/>
          <p:cNvSpPr/>
          <p:nvPr/>
        </p:nvSpPr>
        <p:spPr>
          <a:xfrm>
            <a:off x="0" y="0"/>
            <a:ext cx="1615079" cy="549786"/>
          </a:xfrm>
          <a:prstGeom prst="rect">
            <a:avLst/>
          </a:prstGeom>
          <a:solidFill>
            <a:srgbClr val="2EA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-25431" y="37767"/>
            <a:ext cx="1508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</a:rPr>
              <a:t>1.Backgroud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81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411"/>
          <a:stretch/>
        </p:blipFill>
        <p:spPr>
          <a:xfrm>
            <a:off x="0" y="6771969"/>
            <a:ext cx="12192000" cy="8357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24324" y="-1122089"/>
            <a:ext cx="688932" cy="901874"/>
          </a:xfrm>
          <a:prstGeom prst="rect">
            <a:avLst/>
          </a:prstGeom>
          <a:solidFill>
            <a:srgbClr val="2EA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13256" y="-1122089"/>
            <a:ext cx="688932" cy="901874"/>
          </a:xfrm>
          <a:prstGeom prst="rect">
            <a:avLst/>
          </a:prstGeom>
          <a:solidFill>
            <a:srgbClr val="228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02188" y="-1122089"/>
            <a:ext cx="688932" cy="901874"/>
          </a:xfrm>
          <a:prstGeom prst="rect">
            <a:avLst/>
          </a:prstGeom>
          <a:solidFill>
            <a:srgbClr val="585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391120" y="-1122089"/>
            <a:ext cx="688932" cy="901874"/>
          </a:xfrm>
          <a:prstGeom prst="rect">
            <a:avLst/>
          </a:prstGeom>
          <a:solidFill>
            <a:srgbClr val="873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080052" y="-1122089"/>
            <a:ext cx="688932" cy="901874"/>
          </a:xfrm>
          <a:prstGeom prst="rect">
            <a:avLst/>
          </a:prstGeom>
          <a:solidFill>
            <a:srgbClr val="DA57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768984" y="3000329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3200" b="1" dirty="0">
                <a:solidFill>
                  <a:srgbClr val="873DAB"/>
                </a:solidFill>
              </a:rPr>
              <a:t>2. </a:t>
            </a:r>
            <a:r>
              <a:rPr lang="en-US" altLang="zh-CN" sz="3200" b="1" dirty="0">
                <a:solidFill>
                  <a:srgbClr val="873DAB"/>
                </a:solidFill>
              </a:rPr>
              <a:t>Data selection</a:t>
            </a:r>
            <a:endParaRPr lang="en-US" altLang="zh-CN" sz="3200" b="1" dirty="0">
              <a:solidFill>
                <a:srgbClr val="873DAB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0"/>
            <a:ext cx="12192000" cy="246529"/>
          </a:xfrm>
          <a:prstGeom prst="rect">
            <a:avLst/>
          </a:prstGeom>
          <a:solidFill>
            <a:srgbClr val="B59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38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0" y="0"/>
            <a:ext cx="12192000" cy="246529"/>
          </a:xfrm>
          <a:prstGeom prst="rect">
            <a:avLst/>
          </a:prstGeom>
          <a:solidFill>
            <a:srgbClr val="B59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411"/>
          <a:stretch/>
        </p:blipFill>
        <p:spPr>
          <a:xfrm>
            <a:off x="0" y="6771969"/>
            <a:ext cx="12192000" cy="83574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-25431" y="-37335"/>
            <a:ext cx="1615079" cy="549786"/>
          </a:xfrm>
          <a:prstGeom prst="rect">
            <a:avLst/>
          </a:prstGeom>
          <a:solidFill>
            <a:srgbClr val="2EA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589647" y="-37071"/>
            <a:ext cx="1737791" cy="549786"/>
          </a:xfrm>
          <a:prstGeom prst="rect">
            <a:avLst/>
          </a:prstGeom>
          <a:solidFill>
            <a:srgbClr val="228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8F65C-32B6-44AD-B5C6-741E2EBC8CAC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307975" y="1383919"/>
            <a:ext cx="988489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200"/>
            <a:r>
              <a:rPr lang="en-US" altLang="zh-CN" sz="2000" dirty="0"/>
              <a:t>The precipitation in Shenzhen is </a:t>
            </a:r>
            <a:r>
              <a:rPr lang="en-US" altLang="zh-CN" sz="2000" dirty="0" smtClean="0"/>
              <a:t>more concentrated </a:t>
            </a:r>
            <a:r>
              <a:rPr lang="en-US" altLang="zh-CN" sz="2000" dirty="0"/>
              <a:t>from April to September</a:t>
            </a:r>
            <a:r>
              <a:rPr lang="en-US" altLang="zh-CN" sz="2000" dirty="0" smtClean="0"/>
              <a:t>.</a:t>
            </a:r>
          </a:p>
          <a:p>
            <a:pPr indent="-457200"/>
            <a:r>
              <a:rPr lang="en-US" altLang="zh-CN" sz="2000" dirty="0" smtClean="0"/>
              <a:t>Select the data </a:t>
            </a:r>
            <a:r>
              <a:rPr lang="en-US" altLang="zh-CN" sz="2000" dirty="0"/>
              <a:t>in </a:t>
            </a:r>
            <a:r>
              <a:rPr lang="en-US" altLang="zh-CN" sz="2000" dirty="0" smtClean="0"/>
              <a:t>July: The </a:t>
            </a:r>
            <a:r>
              <a:rPr lang="en-US" altLang="zh-CN" sz="2000" dirty="0"/>
              <a:t>average temperature is 27 </a:t>
            </a:r>
            <a:r>
              <a:rPr lang="en-US" altLang="zh-CN" sz="2000" dirty="0" smtClean="0"/>
              <a:t>­</a:t>
            </a:r>
            <a:r>
              <a:rPr lang="en-US" altLang="zh-CN" sz="2000" dirty="0"/>
              <a:t> °C </a:t>
            </a:r>
            <a:r>
              <a:rPr lang="en-US" altLang="zh-CN" sz="2000" dirty="0" smtClean="0"/>
              <a:t>,  </a:t>
            </a:r>
            <a:r>
              <a:rPr lang="en-US" altLang="zh-CN" sz="2000" dirty="0"/>
              <a:t>total precipitation is 46.08 mm.</a:t>
            </a:r>
            <a:endParaRPr lang="en-US" altLang="zh-CN" sz="2000" dirty="0" smtClean="0"/>
          </a:p>
          <a:p>
            <a:pPr indent="-457200"/>
            <a:endParaRPr lang="en-US" altLang="zh-CN" sz="2000" dirty="0"/>
          </a:p>
          <a:p>
            <a:pPr indent="-457200"/>
            <a:r>
              <a:rPr lang="en-US" altLang="zh-CN" sz="2000" dirty="0" smtClean="0"/>
              <a:t>A univariate </a:t>
            </a:r>
            <a:r>
              <a:rPr lang="en-US" altLang="zh-CN" sz="2000" dirty="0"/>
              <a:t>linear regression model with biochemical oxygen BOD as the evaluation </a:t>
            </a:r>
            <a:r>
              <a:rPr lang="en-US" altLang="zh-CN" sz="2000" dirty="0" smtClean="0"/>
              <a:t>index.</a:t>
            </a:r>
          </a:p>
          <a:p>
            <a:pPr indent="-457200"/>
            <a:endParaRPr lang="en-US" altLang="zh-CN" sz="2000" dirty="0"/>
          </a:p>
          <a:p>
            <a:pPr indent="-457200"/>
            <a:r>
              <a:rPr lang="en-US" altLang="zh-CN" sz="2000" dirty="0" smtClean="0"/>
              <a:t>Set a </a:t>
            </a:r>
            <a:r>
              <a:rPr lang="en-US" altLang="zh-CN" sz="2000" dirty="0"/>
              <a:t>storage zone in </a:t>
            </a:r>
            <a:r>
              <a:rPr lang="en-US" altLang="zh-CN" sz="2000" dirty="0" smtClean="0"/>
              <a:t>part L3. The </a:t>
            </a:r>
            <a:r>
              <a:rPr lang="en-US" altLang="zh-CN" sz="2000" dirty="0"/>
              <a:t>length of the storage zone is 50m</a:t>
            </a:r>
            <a:r>
              <a:rPr lang="en-US" altLang="zh-CN" sz="2000" dirty="0" smtClean="0"/>
              <a:t>.</a:t>
            </a:r>
          </a:p>
          <a:p>
            <a:pPr indent="-457200"/>
            <a:endParaRPr lang="en-US" altLang="zh-CN" sz="2000" dirty="0"/>
          </a:p>
          <a:p>
            <a:pPr indent="-457200"/>
            <a:r>
              <a:rPr lang="en-US" altLang="zh-CN" sz="2000" dirty="0"/>
              <a:t>Check the literature to get the composition data of medical </a:t>
            </a:r>
            <a:r>
              <a:rPr lang="en-US" altLang="zh-CN" sz="2000" dirty="0" smtClean="0"/>
              <a:t>wastewater.</a:t>
            </a:r>
            <a:endParaRPr lang="zh-CN" altLang="zh-CN" sz="2000" dirty="0"/>
          </a:p>
          <a:p>
            <a:pPr indent="-457200"/>
            <a:endParaRPr lang="en-US" altLang="zh-CN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373117" y="755524"/>
            <a:ext cx="1872542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Data </a:t>
            </a:r>
            <a:r>
              <a:rPr lang="en-US" altLang="zh-CN" sz="2000" dirty="0" smtClean="0"/>
              <a:t>selection:</a:t>
            </a:r>
            <a:endParaRPr lang="zh-CN" altLang="en-US" sz="2000" dirty="0"/>
          </a:p>
        </p:txBody>
      </p:sp>
      <p:sp>
        <p:nvSpPr>
          <p:cNvPr id="6" name="AutoShape 4" descr="https://wcponline.com/wp-content/uploads/2006/10/Figure-4-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7" descr="内部浓差极化 (ICP) 和反向器盐扩散的图示。 虚线表示跨膜渗透压的逐渐变化。 （改编自 Achilli、Cath 和 Childress 2010）。 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499" y="2910248"/>
            <a:ext cx="2535530" cy="2860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17" y="4246241"/>
            <a:ext cx="6166936" cy="1796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647501" y="23580"/>
            <a:ext cx="2483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</a:rPr>
              <a:t>2.Data selection</a:t>
            </a:r>
            <a:endParaRPr lang="en-US" altLang="zh-CN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96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411"/>
          <a:stretch/>
        </p:blipFill>
        <p:spPr>
          <a:xfrm>
            <a:off x="0" y="6771969"/>
            <a:ext cx="12192000" cy="8357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24324" y="-1122089"/>
            <a:ext cx="688932" cy="901874"/>
          </a:xfrm>
          <a:prstGeom prst="rect">
            <a:avLst/>
          </a:prstGeom>
          <a:solidFill>
            <a:srgbClr val="2EA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13256" y="-1122089"/>
            <a:ext cx="688932" cy="901874"/>
          </a:xfrm>
          <a:prstGeom prst="rect">
            <a:avLst/>
          </a:prstGeom>
          <a:solidFill>
            <a:srgbClr val="228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02188" y="-1122089"/>
            <a:ext cx="688932" cy="901874"/>
          </a:xfrm>
          <a:prstGeom prst="rect">
            <a:avLst/>
          </a:prstGeom>
          <a:solidFill>
            <a:srgbClr val="585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391120" y="-1122089"/>
            <a:ext cx="688932" cy="901874"/>
          </a:xfrm>
          <a:prstGeom prst="rect">
            <a:avLst/>
          </a:prstGeom>
          <a:solidFill>
            <a:srgbClr val="873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080052" y="-1122089"/>
            <a:ext cx="688932" cy="901874"/>
          </a:xfrm>
          <a:prstGeom prst="rect">
            <a:avLst/>
          </a:prstGeom>
          <a:solidFill>
            <a:srgbClr val="DA57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391120" y="3182541"/>
            <a:ext cx="73176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accent2">
                    <a:lumMod val="75000"/>
                  </a:schemeClr>
                </a:solidFill>
              </a:rPr>
              <a:t>3. Select formulas, and build the model</a:t>
            </a:r>
          </a:p>
        </p:txBody>
      </p:sp>
      <p:sp>
        <p:nvSpPr>
          <p:cNvPr id="14" name="矩形 13"/>
          <p:cNvSpPr/>
          <p:nvPr/>
        </p:nvSpPr>
        <p:spPr>
          <a:xfrm>
            <a:off x="0" y="0"/>
            <a:ext cx="12192000" cy="246529"/>
          </a:xfrm>
          <a:prstGeom prst="rect">
            <a:avLst/>
          </a:prstGeom>
          <a:solidFill>
            <a:srgbClr val="B59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68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0" y="0"/>
            <a:ext cx="12192000" cy="246529"/>
          </a:xfrm>
          <a:prstGeom prst="rect">
            <a:avLst/>
          </a:prstGeom>
          <a:solidFill>
            <a:srgbClr val="B59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411"/>
          <a:stretch/>
        </p:blipFill>
        <p:spPr>
          <a:xfrm>
            <a:off x="0" y="6771969"/>
            <a:ext cx="12192000" cy="83574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-25431" y="-37335"/>
            <a:ext cx="1615079" cy="549786"/>
          </a:xfrm>
          <a:prstGeom prst="rect">
            <a:avLst/>
          </a:prstGeom>
          <a:solidFill>
            <a:srgbClr val="2EA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589647" y="-37071"/>
            <a:ext cx="1737791" cy="549786"/>
          </a:xfrm>
          <a:prstGeom prst="rect">
            <a:avLst/>
          </a:prstGeom>
          <a:solidFill>
            <a:srgbClr val="228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3224591" y="-37336"/>
            <a:ext cx="1813767" cy="549787"/>
          </a:xfrm>
          <a:prstGeom prst="rect">
            <a:avLst/>
          </a:prstGeom>
          <a:solidFill>
            <a:srgbClr val="585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8F65C-32B6-44AD-B5C6-741E2EBC8CAC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418730" y="982754"/>
            <a:ext cx="552225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200"/>
            <a:r>
              <a:rPr lang="en-US" altLang="zh-CN" dirty="0"/>
              <a:t>X = the horizontal distance along the channel</a:t>
            </a:r>
            <a:r>
              <a:rPr lang="en-US" altLang="zh-CN" dirty="0" smtClean="0"/>
              <a:t>;</a:t>
            </a:r>
          </a:p>
          <a:p>
            <a:pPr indent="-457200"/>
            <a:r>
              <a:rPr lang="en-US" altLang="zh-CN" dirty="0" smtClean="0"/>
              <a:t>t</a:t>
            </a:r>
            <a:r>
              <a:rPr lang="en-US" altLang="zh-CN" dirty="0"/>
              <a:t>= time; </a:t>
            </a:r>
            <a:endParaRPr lang="en-US" altLang="zh-CN" dirty="0" smtClean="0"/>
          </a:p>
          <a:p>
            <a:pPr indent="-457200"/>
            <a:r>
              <a:rPr lang="en-US" altLang="zh-CN" dirty="0" smtClean="0"/>
              <a:t>A </a:t>
            </a:r>
            <a:r>
              <a:rPr lang="en-US" altLang="zh-CN" dirty="0"/>
              <a:t>= the cross-sectional </a:t>
            </a:r>
            <a:r>
              <a:rPr lang="en-US" altLang="zh-CN" dirty="0" smtClean="0"/>
              <a:t>area;</a:t>
            </a:r>
          </a:p>
          <a:p>
            <a:pPr indent="-457200"/>
            <a:r>
              <a:rPr lang="en-US" altLang="zh-CN" dirty="0" smtClean="0"/>
              <a:t>Q </a:t>
            </a:r>
            <a:r>
              <a:rPr lang="en-US" altLang="zh-CN" dirty="0"/>
              <a:t>= the flow </a:t>
            </a:r>
            <a:r>
              <a:rPr lang="en-US" altLang="zh-CN" dirty="0" smtClean="0"/>
              <a:t>discharge;</a:t>
            </a:r>
          </a:p>
          <a:p>
            <a:pPr indent="-457200"/>
            <a:r>
              <a:rPr lang="en-US" altLang="zh-CN" dirty="0" smtClean="0"/>
              <a:t>v </a:t>
            </a:r>
            <a:r>
              <a:rPr lang="en-US" altLang="zh-CN" dirty="0"/>
              <a:t>= the mean flow velocity; </a:t>
            </a:r>
            <a:endParaRPr lang="en-US" altLang="zh-CN" dirty="0" smtClean="0"/>
          </a:p>
          <a:p>
            <a:pPr indent="-457200"/>
            <a:r>
              <a:rPr lang="en-US" altLang="zh-CN" dirty="0" smtClean="0"/>
              <a:t>E= </a:t>
            </a:r>
            <a:r>
              <a:rPr lang="en-US" altLang="zh-CN" dirty="0"/>
              <a:t>the longitudinal dispersion </a:t>
            </a:r>
            <a:r>
              <a:rPr lang="en-US" altLang="zh-CN" dirty="0" smtClean="0"/>
              <a:t>coefficient;</a:t>
            </a:r>
          </a:p>
          <a:p>
            <a:pPr indent="-457200"/>
            <a:r>
              <a:rPr lang="en-US" altLang="zh-CN" dirty="0" smtClean="0"/>
              <a:t>S=accounts </a:t>
            </a:r>
            <a:r>
              <a:rPr lang="en-US" altLang="zh-CN" dirty="0"/>
              <a:t>for the losses and gains of the </a:t>
            </a:r>
            <a:r>
              <a:rPr lang="en-US" altLang="zh-CN" dirty="0" smtClean="0"/>
              <a:t>system;</a:t>
            </a:r>
          </a:p>
          <a:p>
            <a:pPr indent="-457200"/>
            <a:r>
              <a:rPr lang="en-US" altLang="zh-CN" dirty="0" smtClean="0"/>
              <a:t>C=BOD concentration;</a:t>
            </a:r>
          </a:p>
          <a:p>
            <a:pPr indent="-457200"/>
            <a:r>
              <a:rPr lang="en-US" altLang="zh-CN" dirty="0" smtClean="0"/>
              <a:t>L</a:t>
            </a:r>
            <a:r>
              <a:rPr lang="en-US" altLang="zh-CN" baseline="-25000" dirty="0" smtClean="0"/>
              <a:t>a </a:t>
            </a:r>
            <a:r>
              <a:rPr lang="en-US" altLang="zh-CN" dirty="0"/>
              <a:t>= the rate of addition of BOD along the </a:t>
            </a:r>
            <a:r>
              <a:rPr lang="en-US" altLang="zh-CN" dirty="0" smtClean="0"/>
              <a:t>reach.</a:t>
            </a:r>
          </a:p>
          <a:p>
            <a:pPr indent="-457200"/>
            <a:endParaRPr lang="en-US" altLang="zh-CN" dirty="0" smtClean="0"/>
          </a:p>
          <a:p>
            <a:pPr indent="-457200"/>
            <a:r>
              <a:rPr lang="en-US" altLang="zh-CN" dirty="0"/>
              <a:t>As = storage zone cross-sectional </a:t>
            </a:r>
            <a:r>
              <a:rPr lang="en-US" altLang="zh-CN" dirty="0" smtClean="0"/>
              <a:t>area;</a:t>
            </a:r>
          </a:p>
          <a:p>
            <a:pPr indent="-457200"/>
            <a:r>
              <a:rPr lang="en-US" altLang="zh-CN" dirty="0" smtClean="0"/>
              <a:t>A </a:t>
            </a:r>
            <a:r>
              <a:rPr lang="en-US" altLang="zh-CN" dirty="0"/>
              <a:t>= main channel cross-sectional </a:t>
            </a:r>
            <a:r>
              <a:rPr lang="en-US" altLang="zh-CN" dirty="0" smtClean="0"/>
              <a:t>area;</a:t>
            </a:r>
          </a:p>
          <a:p>
            <a:pPr indent="-457200"/>
            <a:r>
              <a:rPr lang="en-US" altLang="zh-CN" dirty="0" err="1" smtClean="0"/>
              <a:t>Ksz</a:t>
            </a:r>
            <a:r>
              <a:rPr lang="en-US" altLang="zh-CN" dirty="0" smtClean="0"/>
              <a:t> </a:t>
            </a:r>
            <a:r>
              <a:rPr lang="en-US" altLang="zh-CN" dirty="0"/>
              <a:t>= storage zone first-order decay </a:t>
            </a:r>
            <a:r>
              <a:rPr lang="en-US" altLang="zh-CN" dirty="0" smtClean="0"/>
              <a:t>coefficient;</a:t>
            </a:r>
          </a:p>
          <a:p>
            <a:pPr indent="-457200"/>
            <a:r>
              <a:rPr lang="en-US" altLang="zh-CN" dirty="0"/>
              <a:t>a</a:t>
            </a:r>
            <a:r>
              <a:rPr lang="en-US" altLang="zh-CN" baseline="-25000" dirty="0"/>
              <a:t>s</a:t>
            </a:r>
            <a:r>
              <a:rPr lang="en-US" altLang="zh-CN" dirty="0"/>
              <a:t>=storage zone exchange coefficient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73117" y="755524"/>
            <a:ext cx="4306460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Select </a:t>
            </a:r>
            <a:r>
              <a:rPr lang="en-US" altLang="zh-CN" sz="2000" dirty="0" smtClean="0"/>
              <a:t>formulas, </a:t>
            </a:r>
            <a:r>
              <a:rPr lang="en-US" altLang="zh-CN" sz="2000" dirty="0"/>
              <a:t>and build </a:t>
            </a:r>
            <a:r>
              <a:rPr lang="en-US" altLang="zh-CN" sz="2000" dirty="0" smtClean="0"/>
              <a:t>the model:</a:t>
            </a:r>
            <a:endParaRPr lang="zh-CN" altLang="en-US" sz="2000" dirty="0"/>
          </a:p>
        </p:txBody>
      </p:sp>
      <p:sp>
        <p:nvSpPr>
          <p:cNvPr id="6" name="AutoShape 4" descr="https://wcponline.com/wp-content/uploads/2006/10/Figure-4-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7" descr="内部浓差极化 (ICP) 和反向器盐扩散的图示。 虚线表示跨膜渗透压的逐渐变化。 （改编自 Achilli、Cath 和 Childress 2010）。 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224590" y="-37990"/>
            <a:ext cx="2086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3. Select formulas, and build the model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941" y="1860667"/>
            <a:ext cx="3499636" cy="49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006" y="3565856"/>
            <a:ext cx="2554941" cy="1411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矩形 23"/>
          <p:cNvSpPr/>
          <p:nvPr/>
        </p:nvSpPr>
        <p:spPr>
          <a:xfrm>
            <a:off x="1306923" y="1338646"/>
            <a:ext cx="55222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200"/>
            <a:r>
              <a:rPr lang="en-US" altLang="zh-CN" dirty="0" smtClean="0"/>
              <a:t>Overall equation: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239744" y="3261374"/>
            <a:ext cx="2635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Research on storage </a:t>
            </a:r>
            <a:r>
              <a:rPr lang="en-US" altLang="zh-CN" dirty="0" smtClean="0"/>
              <a:t>zone: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990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246529"/>
          </a:xfrm>
          <a:prstGeom prst="rect">
            <a:avLst/>
          </a:prstGeom>
          <a:solidFill>
            <a:srgbClr val="B59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411"/>
          <a:stretch/>
        </p:blipFill>
        <p:spPr>
          <a:xfrm>
            <a:off x="0" y="6771969"/>
            <a:ext cx="12192000" cy="83574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-25431" y="-37335"/>
            <a:ext cx="1615079" cy="549786"/>
          </a:xfrm>
          <a:prstGeom prst="rect">
            <a:avLst/>
          </a:prstGeom>
          <a:solidFill>
            <a:srgbClr val="2EA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589647" y="-37071"/>
            <a:ext cx="1737791" cy="549786"/>
          </a:xfrm>
          <a:prstGeom prst="rect">
            <a:avLst/>
          </a:prstGeom>
          <a:solidFill>
            <a:srgbClr val="228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3224591" y="-37336"/>
            <a:ext cx="1813767" cy="549787"/>
          </a:xfrm>
          <a:prstGeom prst="rect">
            <a:avLst/>
          </a:prstGeom>
          <a:solidFill>
            <a:srgbClr val="585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8F65C-32B6-44AD-B5C6-741E2EBC8CAC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4" name="AutoShape 4" descr="https://www.nextbigfuture.com/wp-content/uploads/2016/10/sandwars2-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3117" y="1426026"/>
            <a:ext cx="1078657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A</a:t>
            </a:r>
            <a:r>
              <a:rPr lang="en-US" altLang="zh-CN" sz="2000" dirty="0" smtClean="0"/>
              <a:t>ssume </a:t>
            </a:r>
            <a:r>
              <a:rPr lang="en-US" altLang="zh-CN" sz="2000" dirty="0"/>
              <a:t>the original BOD concentration </a:t>
            </a:r>
            <a:r>
              <a:rPr lang="en-US" altLang="zh-CN" sz="2000" dirty="0" smtClean="0"/>
              <a:t>in the </a:t>
            </a:r>
            <a:r>
              <a:rPr lang="en-US" altLang="zh-CN" sz="2000" dirty="0" err="1" smtClean="0"/>
              <a:t>Dasha</a:t>
            </a:r>
            <a:r>
              <a:rPr lang="en-US" altLang="zh-CN" sz="2000" dirty="0" smtClean="0"/>
              <a:t> River </a:t>
            </a:r>
            <a:r>
              <a:rPr lang="zh-CN" altLang="en-US" sz="2000" dirty="0" smtClean="0"/>
              <a:t>： </a:t>
            </a:r>
            <a:r>
              <a:rPr lang="en-US" altLang="zh-CN" sz="2000" dirty="0" smtClean="0"/>
              <a:t>2mg/L</a:t>
            </a:r>
            <a:r>
              <a:rPr lang="en-US" altLang="zh-CN" sz="2000" dirty="0"/>
              <a:t>, </a:t>
            </a:r>
            <a:endParaRPr lang="en-US" altLang="zh-CN" sz="2000" dirty="0" smtClean="0"/>
          </a:p>
          <a:p>
            <a:r>
              <a:rPr lang="en-US" altLang="zh-CN" sz="2000" dirty="0" smtClean="0"/>
              <a:t>BOD </a:t>
            </a:r>
            <a:r>
              <a:rPr lang="en-US" altLang="zh-CN" sz="2000" dirty="0"/>
              <a:t>concentration </a:t>
            </a:r>
            <a:r>
              <a:rPr lang="en-US" altLang="zh-CN" sz="2000" dirty="0" smtClean="0"/>
              <a:t>of the inflow </a:t>
            </a:r>
            <a:r>
              <a:rPr lang="en-US" altLang="zh-CN" sz="2000" dirty="0"/>
              <a:t>medical </a:t>
            </a:r>
            <a:r>
              <a:rPr lang="en-US" altLang="zh-CN" sz="2000" dirty="0" smtClean="0"/>
              <a:t>wastewater</a:t>
            </a:r>
            <a:r>
              <a:rPr lang="zh-CN" altLang="en-US" sz="2000" dirty="0" smtClean="0"/>
              <a:t>： </a:t>
            </a:r>
            <a:r>
              <a:rPr lang="en-US" altLang="zh-CN" sz="2000" dirty="0" smtClean="0"/>
              <a:t> 200mg/l</a:t>
            </a:r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r>
              <a:rPr lang="en-US" altLang="zh-CN" sz="2000" dirty="0"/>
              <a:t>The degradation of BOD shows two components </a:t>
            </a:r>
            <a:r>
              <a:rPr lang="en-US" altLang="zh-CN" sz="2000" dirty="0" smtClean="0"/>
              <a:t>in </a:t>
            </a:r>
            <a:r>
              <a:rPr lang="en-US" altLang="zh-CN" sz="2000" dirty="0"/>
              <a:t>the reaction </a:t>
            </a:r>
            <a:r>
              <a:rPr lang="en-US" altLang="zh-CN" sz="2000" dirty="0" smtClean="0"/>
              <a:t>constant:    K1 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 K3</a:t>
            </a:r>
          </a:p>
          <a:p>
            <a:r>
              <a:rPr lang="en-US" altLang="zh-CN" sz="2000" dirty="0"/>
              <a:t>BOD carbonaceous reaction rate</a:t>
            </a:r>
            <a:r>
              <a:rPr lang="en-US" altLang="zh-CN" sz="2000" dirty="0" smtClean="0"/>
              <a:t>: </a:t>
            </a:r>
          </a:p>
          <a:p>
            <a:r>
              <a:rPr lang="en-US" altLang="zh-CN" sz="2000" dirty="0" smtClean="0"/>
              <a:t>K1 </a:t>
            </a:r>
            <a:r>
              <a:rPr lang="en-US" altLang="zh-CN" sz="2000" dirty="0"/>
              <a:t>= 0.1 day-1 = 0.0042 h-1</a:t>
            </a:r>
            <a:r>
              <a:rPr lang="en-US" altLang="zh-CN" sz="2000" baseline="30000" dirty="0"/>
              <a:t>9</a:t>
            </a:r>
            <a:r>
              <a:rPr lang="en-US" altLang="zh-CN" sz="2000" dirty="0"/>
              <a:t>, </a:t>
            </a:r>
            <a:endParaRPr lang="en-US" altLang="zh-CN" sz="2000" dirty="0" smtClean="0"/>
          </a:p>
          <a:p>
            <a:r>
              <a:rPr lang="en-US" altLang="zh-CN" sz="2000" dirty="0" smtClean="0"/>
              <a:t>The </a:t>
            </a:r>
            <a:r>
              <a:rPr lang="en-US" altLang="zh-CN" sz="2000" dirty="0"/>
              <a:t>rate coefficient for the removal of BOD by sedimentation and adsorption: </a:t>
            </a:r>
            <a:endParaRPr lang="en-US" altLang="zh-CN" sz="2000" dirty="0" smtClean="0"/>
          </a:p>
          <a:p>
            <a:r>
              <a:rPr lang="en-US" altLang="zh-CN" sz="2000" dirty="0" smtClean="0"/>
              <a:t>K3 </a:t>
            </a:r>
            <a:r>
              <a:rPr lang="en-US" altLang="zh-CN" sz="2000" dirty="0"/>
              <a:t>=0.3 day-1 = 0.0125 h-1</a:t>
            </a:r>
            <a:r>
              <a:rPr lang="en-US" altLang="zh-CN" sz="2000" baseline="30000" dirty="0"/>
              <a:t>10</a:t>
            </a:r>
            <a:endParaRPr lang="zh-CN" altLang="zh-CN" sz="2000" dirty="0"/>
          </a:p>
          <a:p>
            <a:r>
              <a:rPr lang="en-US" altLang="zh-CN" sz="2000" dirty="0" smtClean="0"/>
              <a:t> </a:t>
            </a:r>
            <a:endParaRPr lang="en-US" altLang="zh-CN" sz="20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373117" y="755524"/>
            <a:ext cx="5153624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Calculation of BOD degradation mechanism</a:t>
            </a:r>
            <a:r>
              <a:rPr lang="zh-CN" altLang="en-US" sz="2000" dirty="0" smtClean="0"/>
              <a:t>：</a:t>
            </a:r>
            <a:endParaRPr lang="zh-CN" altLang="en-US" sz="2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17" y="4596126"/>
            <a:ext cx="4205754" cy="59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224590" y="-37990"/>
            <a:ext cx="2086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3. Select formulas, and build the model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57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3580</TotalTime>
  <Words>1449</Words>
  <Application>Microsoft Office PowerPoint</Application>
  <PresentationFormat>自定义</PresentationFormat>
  <Paragraphs>186</Paragraphs>
  <Slides>26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28" baseType="lpstr"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PC</dc:creator>
  <cp:lastModifiedBy>HXC</cp:lastModifiedBy>
  <cp:revision>340</cp:revision>
  <dcterms:created xsi:type="dcterms:W3CDTF">2016-03-18T15:29:11Z</dcterms:created>
  <dcterms:modified xsi:type="dcterms:W3CDTF">2022-08-03T07:28:44Z</dcterms:modified>
</cp:coreProperties>
</file>